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Roboto"/>
      <p:regular r:id="rId81"/>
      <p:bold r:id="rId82"/>
      <p:italic r:id="rId83"/>
      <p:boldItalic r:id="rId84"/>
    </p:embeddedFont>
    <p:embeddedFont>
      <p:font typeface="Barlow SemiBold"/>
      <p:regular r:id="rId85"/>
      <p:bold r:id="rId86"/>
      <p:italic r:id="rId87"/>
      <p:boldItalic r:id="rId88"/>
    </p:embeddedFont>
    <p:embeddedFont>
      <p:font typeface="Barlow Light"/>
      <p:regular r:id="rId89"/>
      <p:bold r:id="rId90"/>
      <p:italic r:id="rId91"/>
      <p:boldItalic r:id="rId92"/>
    </p:embeddedFont>
    <p:embeddedFont>
      <p:font typeface="Barlow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7" roundtripDataSignature="AMtx7mhHpvwo+AQpYt1LD1oRC7dcE1qi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4DC1D4-2A00-4257-AB2D-BD3DB7602099}">
  <a:tblStyle styleId="{6D4DC1D4-2A00-4257-AB2D-BD3DB7602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Barlow-italic.fntdata"/><Relationship Id="rId94" Type="http://schemas.openxmlformats.org/officeDocument/2006/relationships/font" Target="fonts/Barlow-bold.fntdata"/><Relationship Id="rId97" Type="http://customschemas.google.com/relationships/presentationmetadata" Target="metadata"/><Relationship Id="rId96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BarlowLight-italic.fntdata"/><Relationship Id="rId90" Type="http://schemas.openxmlformats.org/officeDocument/2006/relationships/font" Target="fonts/BarlowLight-bold.fntdata"/><Relationship Id="rId93" Type="http://schemas.openxmlformats.org/officeDocument/2006/relationships/font" Target="fonts/Barlow-regular.fntdata"/><Relationship Id="rId92" Type="http://schemas.openxmlformats.org/officeDocument/2006/relationships/font" Target="fonts/Barlow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86" Type="http://schemas.openxmlformats.org/officeDocument/2006/relationships/font" Target="fonts/BarlowSemiBold-bold.fntdata"/><Relationship Id="rId85" Type="http://schemas.openxmlformats.org/officeDocument/2006/relationships/font" Target="fonts/BarlowSemiBold-regular.fntdata"/><Relationship Id="rId88" Type="http://schemas.openxmlformats.org/officeDocument/2006/relationships/font" Target="fonts/BarlowSemiBold-boldItalic.fntdata"/><Relationship Id="rId87" Type="http://schemas.openxmlformats.org/officeDocument/2006/relationships/font" Target="fonts/BarlowSemiBold-italic.fntdata"/><Relationship Id="rId89" Type="http://schemas.openxmlformats.org/officeDocument/2006/relationships/font" Target="fonts/BarlowLight-regular.fntdata"/><Relationship Id="rId80" Type="http://schemas.openxmlformats.org/officeDocument/2006/relationships/slide" Target="slides/slide75.xml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3d50f6d3f_7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3d50f6d3f_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可行性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3d50f6d3f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133d50f6d3f_7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3d50f6d3f_7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33d50f6d3f_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Discussion:define goal and users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3d50f6d3f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自动发布 自动识别</a:t>
            </a:r>
            <a:endParaRPr/>
          </a:p>
        </p:txBody>
      </p:sp>
      <p:sp>
        <p:nvSpPr>
          <p:cNvPr id="479" name="Google Shape;479;g133d50f6d3f_7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3d50f6d3f_7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133d50f6d3f_7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3d50f6d3f_7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133d50f6d3f_7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3d50f6d3f_7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133d50f6d3f_7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3d50f6d3f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33d50f6d3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3d50f6d3f_7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33d50f6d3f_7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这块会非常快的一笔带过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3d50f6d3f_7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明确了哪些数据我们可以辅助应用，哪些数据我们是需要采集用来帮助模型架构的</a:t>
            </a:r>
            <a:endParaRPr/>
          </a:p>
        </p:txBody>
      </p:sp>
      <p:sp>
        <p:nvSpPr>
          <p:cNvPr id="557" name="Google Shape;557;g133d50f6d3f_7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3d50f6d3f_7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33d50f6d3f_7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明确了，一定要抓脸，而不是让宠物主人找相关照片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3d50f6d3f_7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33d50f6d3f_7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3d50f6d3f_7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33d50f6d3f_7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3d50f6d3f_7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133d50f6d3f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3d50f6d3f_7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133d50f6d3f_7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3d50f6d3f_7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33d50f6d3f_7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33d50f6d3f_7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133d50f6d3f_7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3d50f6d3f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133d50f6d3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3d50f6d3f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33d50f6d3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3208bb1c29_0_9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3208bb1c29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208bb1c29_0_1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208bb1c29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208bb1c2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13208bb1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208bb1c29_0_9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3208bb1c29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3208bb1c29_0_9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3208bb1c29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3208bb1c29_0_9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13208bb1c29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cb47448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7" name="Google Shape;807;gacb474488d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3d50f6d3f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33d50f6d3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cb474488d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acb474488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cb474488d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acb474488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cb474488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acb474488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cb474488d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acb474488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9e9fee9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ac9e9fee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c9e9fee97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ac9e9fee9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c9e9fee97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ac9e9fee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accbfa02a7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accbfa02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3208bb1c29_0_8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3208bb1c29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ccbfa02a7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accbfa02a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3d50f6d3f_7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33d50f6d3f_7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accbfa02a7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accbfa02a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ace06163d2_5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ace06163d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208bb1c29_0_1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13208bb1c29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3208bb1c29_0_1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13208bb1c29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208bb1c29_0_1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13208bb1c29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3208bb1c29_0_1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3208bb1c29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3208bb1c29_0_1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13208bb1c29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ce06163d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ace06163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c9e9fee97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ac9e9fee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3d50f6d3f_7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33d50f6d3f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p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3208bb1c29_0_12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g13208bb1c29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723c180f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b723c180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b723c180f5_0_3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b723c180f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3208bb1c29_0_1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3208bb1c29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3d50f6d3f_7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33d50f6d3f_7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3208bb1c29_0_15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3208bb1c29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3208bb1c29_0_15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3208bb1c29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3208bb1c29_0_15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3208bb1c29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33d670d055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33d670d0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acb474488d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gacb474488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3d50f6d3f_7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33d50f6d3f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3d50f6d3f_7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33d50f6d3f_7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b723c180f5_0_56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gb723c180f5_0_56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b723c180f5_0_56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gb723c180f5_0_56"/>
            <p:cNvGrpSpPr/>
            <p:nvPr/>
          </p:nvGrpSpPr>
          <p:grpSpPr>
            <a:xfrm>
              <a:off x="8477595" y="4477088"/>
              <a:ext cx="666404" cy="666424"/>
              <a:chOff x="7996345" y="980275"/>
              <a:chExt cx="666404" cy="666424"/>
            </a:xfrm>
          </p:grpSpPr>
          <p:sp>
            <p:nvSpPr>
              <p:cNvPr id="14" name="Google Shape;14;gb723c180f5_0_56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gb723c180f5_0_56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gb723c180f5_0_56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gb723c180f5_0_56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gb723c180f5_0_56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gb723c180f5_0_56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gb723c180f5_0_56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gb723c180f5_0_56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gb723c180f5_0_56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gb723c180f5_0_56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gb723c180f5_0_56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gb723c180f5_0_56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gb723c180f5_0_56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gb723c180f5_0_56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gb723c180f5_0_56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gb723c180f5_0_56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gb723c180f5_0_56"/>
            <p:cNvGrpSpPr/>
            <p:nvPr/>
          </p:nvGrpSpPr>
          <p:grpSpPr>
            <a:xfrm>
              <a:off x="7042552" y="1541664"/>
              <a:ext cx="730045" cy="2060086"/>
              <a:chOff x="7022220" y="1541675"/>
              <a:chExt cx="666404" cy="1880499"/>
            </a:xfrm>
          </p:grpSpPr>
          <p:sp>
            <p:nvSpPr>
              <p:cNvPr id="31" name="Google Shape;31;gb723c180f5_0_56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gb723c180f5_0_56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gb723c180f5_0_56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gb723c180f5_0_56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gb723c180f5_0_56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gb723c180f5_0_56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gb723c180f5_0_56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gb723c180f5_0_56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gb723c180f5_0_56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gb723c180f5_0_56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gb723c180f5_0_56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gb723c180f5_0_56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gb723c180f5_0_56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gb723c180f5_0_56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gb723c180f5_0_56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gb723c180f5_0_56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gb723c180f5_0_56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gb723c180f5_0_56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gb723c180f5_0_56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gb723c180f5_0_56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gb723c180f5_0_56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gb723c180f5_0_56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gb723c180f5_0_56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gb723c180f5_0_56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gb723c180f5_0_56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gb723c180f5_0_56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gb723c180f5_0_56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gb723c180f5_0_56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gb723c180f5_0_56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gb723c180f5_0_56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gb723c180f5_0_56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gb723c180f5_0_56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gb723c180f5_0_56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gb723c180f5_0_56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gb723c180f5_0_56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gb723c180f5_0_56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gb723c180f5_0_56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gb723c180f5_0_56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gb723c180f5_0_56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gb723c180f5_0_56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gb723c180f5_0_56"/>
            <p:cNvGrpSpPr/>
            <p:nvPr/>
          </p:nvGrpSpPr>
          <p:grpSpPr>
            <a:xfrm>
              <a:off x="-225" y="2008293"/>
              <a:ext cx="301822" cy="1126923"/>
              <a:chOff x="-225" y="1987280"/>
              <a:chExt cx="318950" cy="1190873"/>
            </a:xfrm>
          </p:grpSpPr>
          <p:sp>
            <p:nvSpPr>
              <p:cNvPr id="72" name="Google Shape;72;gb723c180f5_0_56"/>
              <p:cNvSpPr/>
              <p:nvPr/>
            </p:nvSpPr>
            <p:spPr>
              <a:xfrm>
                <a:off x="-175" y="1987280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gb723c180f5_0_56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gb723c180f5_0_56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gb723c180f5_0_56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gb723c180f5_0_56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gb723c180f5_0_56"/>
            <p:cNvGrpSpPr/>
            <p:nvPr/>
          </p:nvGrpSpPr>
          <p:grpSpPr>
            <a:xfrm>
              <a:off x="8842175" y="668858"/>
              <a:ext cx="301822" cy="872806"/>
              <a:chOff x="-225" y="2255817"/>
              <a:chExt cx="318950" cy="922336"/>
            </a:xfrm>
          </p:grpSpPr>
          <p:sp>
            <p:nvSpPr>
              <p:cNvPr id="78" name="Google Shape;78;gb723c180f5_0_56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gb723c180f5_0_56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gb723c180f5_0_56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gb723c180f5_0_56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gb723c180f5_0_56"/>
            <p:cNvGrpSpPr/>
            <p:nvPr/>
          </p:nvGrpSpPr>
          <p:grpSpPr>
            <a:xfrm>
              <a:off x="5798377" y="4270683"/>
              <a:ext cx="301822" cy="872806"/>
              <a:chOff x="1611209" y="2255817"/>
              <a:chExt cx="318950" cy="922336"/>
            </a:xfrm>
          </p:grpSpPr>
          <p:sp>
            <p:nvSpPr>
              <p:cNvPr id="83" name="Google Shape;83;gb723c180f5_0_56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gb723c180f5_0_56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gb723c180f5_0_56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gb723c180f5_0_56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gb723c180f5_0_56"/>
            <p:cNvGrpSpPr/>
            <p:nvPr/>
          </p:nvGrpSpPr>
          <p:grpSpPr>
            <a:xfrm>
              <a:off x="685795" y="0"/>
              <a:ext cx="666404" cy="666424"/>
              <a:chOff x="7996345" y="980275"/>
              <a:chExt cx="666404" cy="666424"/>
            </a:xfrm>
          </p:grpSpPr>
          <p:sp>
            <p:nvSpPr>
              <p:cNvPr id="88" name="Google Shape;88;gb723c180f5_0_56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gb723c180f5_0_56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gb723c180f5_0_56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gb723c180f5_0_56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gb723c180f5_0_56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gb723c180f5_0_56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gb723c180f5_0_56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gb723c180f5_0_56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gb723c180f5_0_56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gb723c180f5_0_56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gb723c180f5_0_56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gb723c180f5_0_56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gb723c180f5_0_56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gb723c180f5_0_56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gb723c180f5_0_56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gb723c180f5_0_56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" name="Google Shape;104;gb723c180f5_0_56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723c180f5_0_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4" name="Google Shape;274;gb723c180f5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723c180f5_0_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7" name="Google Shape;277;gb723c180f5_0_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8" name="Google Shape;278;gb723c180f5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723c180f5_0_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gb723c180f5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723c180f5_0_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b723c180f5_0_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5" name="Google Shape;285;gb723c180f5_0_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" name="Google Shape;286;gb723c180f5_0_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gb723c180f5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23c180f5_0_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0" name="Google Shape;290;gb723c180f5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723c180f5_0_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" name="Google Shape;293;gb723c180f5_0_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gb723c180f5_0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3d50f6d3f_7_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33d50f6d3f_7_6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g133d50f6d3f_7_6"/>
          <p:cNvGrpSpPr/>
          <p:nvPr/>
        </p:nvGrpSpPr>
        <p:grpSpPr>
          <a:xfrm>
            <a:off x="8477595" y="4477088"/>
            <a:ext cx="666404" cy="666424"/>
            <a:chOff x="7996345" y="980275"/>
            <a:chExt cx="666404" cy="666424"/>
          </a:xfrm>
        </p:grpSpPr>
        <p:sp>
          <p:nvSpPr>
            <p:cNvPr id="299" name="Google Shape;299;g133d50f6d3f_7_6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33d50f6d3f_7_6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33d50f6d3f_7_6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33d50f6d3f_7_6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33d50f6d3f_7_6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33d50f6d3f_7_6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33d50f6d3f_7_6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33d50f6d3f_7_6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33d50f6d3f_7_6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133d50f6d3f_7_6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133d50f6d3f_7_6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133d50f6d3f_7_6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133d50f6d3f_7_6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33d50f6d3f_7_6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33d50f6d3f_7_6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133d50f6d3f_7_6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g133d50f6d3f_7_6"/>
          <p:cNvGrpSpPr/>
          <p:nvPr/>
        </p:nvGrpSpPr>
        <p:grpSpPr>
          <a:xfrm>
            <a:off x="7042556" y="1541664"/>
            <a:ext cx="508370" cy="2060087"/>
            <a:chOff x="7022220" y="1541675"/>
            <a:chExt cx="464053" cy="1880499"/>
          </a:xfrm>
        </p:grpSpPr>
        <p:sp>
          <p:nvSpPr>
            <p:cNvPr id="316" name="Google Shape;316;g133d50f6d3f_7_6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33d50f6d3f_7_6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133d50f6d3f_7_6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133d50f6d3f_7_6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133d50f6d3f_7_6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33d50f6d3f_7_6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133d50f6d3f_7_6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33d50f6d3f_7_6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33d50f6d3f_7_6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33d50f6d3f_7_6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133d50f6d3f_7_6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33d50f6d3f_7_6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133d50f6d3f_7_6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133d50f6d3f_7_6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133d50f6d3f_7_6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33d50f6d3f_7_6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33d50f6d3f_7_6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33d50f6d3f_7_6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33d50f6d3f_7_6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33d50f6d3f_7_6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33d50f6d3f_7_6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33d50f6d3f_7_6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33d50f6d3f_7_6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133d50f6d3f_7_6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133d50f6d3f_7_6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133d50f6d3f_7_6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33d50f6d3f_7_6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133d50f6d3f_7_6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133d50f6d3f_7_6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33d50f6d3f_7_6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g133d50f6d3f_7_6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347" name="Google Shape;347;g133d50f6d3f_7_6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33d50f6d3f_7_6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33d50f6d3f_7_6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33d50f6d3f_7_6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g133d50f6d3f_7_6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352" name="Google Shape;352;g133d50f6d3f_7_6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133d50f6d3f_7_6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133d50f6d3f_7_6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133d50f6d3f_7_6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g133d50f6d3f_7_6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357" name="Google Shape;357;g133d50f6d3f_7_6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33d50f6d3f_7_6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33d50f6d3f_7_6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33d50f6d3f_7_6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g133d50f6d3f_7_6"/>
          <p:cNvGrpSpPr/>
          <p:nvPr/>
        </p:nvGrpSpPr>
        <p:grpSpPr>
          <a:xfrm>
            <a:off x="685795" y="0"/>
            <a:ext cx="666404" cy="666424"/>
            <a:chOff x="7996345" y="980275"/>
            <a:chExt cx="666404" cy="666424"/>
          </a:xfrm>
        </p:grpSpPr>
        <p:sp>
          <p:nvSpPr>
            <p:cNvPr id="362" name="Google Shape;362;g133d50f6d3f_7_6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33d50f6d3f_7_6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33d50f6d3f_7_6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33d50f6d3f_7_6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33d50f6d3f_7_6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33d50f6d3f_7_6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33d50f6d3f_7_6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33d50f6d3f_7_6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33d50f6d3f_7_6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33d50f6d3f_7_6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133d50f6d3f_7_6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133d50f6d3f_7_6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133d50f6d3f_7_6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133d50f6d3f_7_6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133d50f6d3f_7_6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133d50f6d3f_7_6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133d50f6d3f_7_6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g133d50f6d3f_7_6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23c180f5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723c180f5_0_152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b723c180f5_0_152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gb723c180f5_0_152"/>
          <p:cNvGrpSpPr/>
          <p:nvPr/>
        </p:nvGrpSpPr>
        <p:grpSpPr>
          <a:xfrm>
            <a:off x="8477595" y="4477088"/>
            <a:ext cx="666404" cy="666424"/>
            <a:chOff x="7996345" y="980275"/>
            <a:chExt cx="666404" cy="666424"/>
          </a:xfrm>
        </p:grpSpPr>
        <p:sp>
          <p:nvSpPr>
            <p:cNvPr id="111" name="Google Shape;111;gb723c180f5_0_152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b723c180f5_0_152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b723c180f5_0_152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723c180f5_0_152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b723c180f5_0_152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b723c180f5_0_152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b723c180f5_0_152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b723c180f5_0_152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b723c180f5_0_152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b723c180f5_0_152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b723c180f5_0_152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b723c180f5_0_152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b723c180f5_0_152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b723c180f5_0_152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b723c180f5_0_152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723c180f5_0_152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gb723c180f5_0_152"/>
          <p:cNvGrpSpPr/>
          <p:nvPr/>
        </p:nvGrpSpPr>
        <p:grpSpPr>
          <a:xfrm>
            <a:off x="7042556" y="1541664"/>
            <a:ext cx="508370" cy="2060086"/>
            <a:chOff x="7022220" y="1541675"/>
            <a:chExt cx="464053" cy="1880499"/>
          </a:xfrm>
        </p:grpSpPr>
        <p:sp>
          <p:nvSpPr>
            <p:cNvPr id="128" name="Google Shape;128;gb723c180f5_0_152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b723c180f5_0_152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b723c180f5_0_152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b723c180f5_0_152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b723c180f5_0_152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b723c180f5_0_152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b723c180f5_0_152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b723c180f5_0_152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b723c180f5_0_152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b723c180f5_0_152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b723c180f5_0_152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b723c180f5_0_152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b723c180f5_0_152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b723c180f5_0_152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b723c180f5_0_152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b723c180f5_0_152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b723c180f5_0_152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b723c180f5_0_152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b723c180f5_0_152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b723c180f5_0_152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b723c180f5_0_152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b723c180f5_0_152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b723c180f5_0_152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b723c180f5_0_152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b723c180f5_0_152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b723c180f5_0_152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b723c180f5_0_152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b723c180f5_0_152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723c180f5_0_152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723c180f5_0_152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b723c180f5_0_152"/>
          <p:cNvGrpSpPr/>
          <p:nvPr/>
        </p:nvGrpSpPr>
        <p:grpSpPr>
          <a:xfrm>
            <a:off x="-225" y="2135381"/>
            <a:ext cx="301822" cy="872770"/>
            <a:chOff x="-225" y="1987280"/>
            <a:chExt cx="318950" cy="922298"/>
          </a:xfrm>
        </p:grpSpPr>
        <p:sp>
          <p:nvSpPr>
            <p:cNvPr id="159" name="Google Shape;159;gb723c180f5_0_152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b723c180f5_0_15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b723c180f5_0_15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b723c180f5_0_15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b723c180f5_0_152"/>
          <p:cNvGrpSpPr/>
          <p:nvPr/>
        </p:nvGrpSpPr>
        <p:grpSpPr>
          <a:xfrm>
            <a:off x="8842175" y="668858"/>
            <a:ext cx="301822" cy="872806"/>
            <a:chOff x="-225" y="2255817"/>
            <a:chExt cx="318950" cy="922336"/>
          </a:xfrm>
        </p:grpSpPr>
        <p:sp>
          <p:nvSpPr>
            <p:cNvPr id="164" name="Google Shape;164;gb723c180f5_0_15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b723c180f5_0_15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b723c180f5_0_15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b723c180f5_0_15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b723c180f5_0_152"/>
          <p:cNvGrpSpPr/>
          <p:nvPr/>
        </p:nvGrpSpPr>
        <p:grpSpPr>
          <a:xfrm>
            <a:off x="6100350" y="4270683"/>
            <a:ext cx="301822" cy="872806"/>
            <a:chOff x="-225" y="2255817"/>
            <a:chExt cx="318950" cy="922336"/>
          </a:xfrm>
        </p:grpSpPr>
        <p:sp>
          <p:nvSpPr>
            <p:cNvPr id="169" name="Google Shape;169;gb723c180f5_0_15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b723c180f5_0_15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b723c180f5_0_15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b723c180f5_0_15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gb723c180f5_0_152"/>
          <p:cNvGrpSpPr/>
          <p:nvPr/>
        </p:nvGrpSpPr>
        <p:grpSpPr>
          <a:xfrm>
            <a:off x="685795" y="0"/>
            <a:ext cx="666404" cy="666424"/>
            <a:chOff x="7996345" y="980275"/>
            <a:chExt cx="666404" cy="666424"/>
          </a:xfrm>
        </p:grpSpPr>
        <p:sp>
          <p:nvSpPr>
            <p:cNvPr id="174" name="Google Shape;174;gb723c180f5_0_152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b723c180f5_0_152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b723c180f5_0_152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b723c180f5_0_152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723c180f5_0_152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b723c180f5_0_152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723c180f5_0_152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723c180f5_0_152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b723c180f5_0_152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723c180f5_0_152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723c180f5_0_152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723c180f5_0_152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b723c180f5_0_152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723c180f5_0_152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b723c180f5_0_152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b723c180f5_0_152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b723c180f5_0_152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gb723c180f5_0_152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723c180f5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gb723c180f5_0_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gb723c180f5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723c180f5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gb723c180f5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723c180f5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gb723c180f5_0_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gb723c180f5_0_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gb723c180f5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ariant 2">
  <p:cSld name="BLANK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723c180f5_0_237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b723c180f5_0_237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gb723c180f5_0_237"/>
          <p:cNvGrpSpPr/>
          <p:nvPr/>
        </p:nvGrpSpPr>
        <p:grpSpPr>
          <a:xfrm>
            <a:off x="-204" y="664293"/>
            <a:ext cx="155867" cy="653721"/>
            <a:chOff x="5385375" y="498300"/>
            <a:chExt cx="802200" cy="556500"/>
          </a:xfrm>
        </p:grpSpPr>
        <p:sp>
          <p:nvSpPr>
            <p:cNvPr id="208" name="Google Shape;208;gb723c180f5_0_237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b723c180f5_0_237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b723c180f5_0_237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gb723c180f5_0_237"/>
          <p:cNvGrpSpPr/>
          <p:nvPr/>
        </p:nvGrpSpPr>
        <p:grpSpPr>
          <a:xfrm>
            <a:off x="322393" y="657975"/>
            <a:ext cx="666347" cy="666373"/>
            <a:chOff x="7134700" y="414375"/>
            <a:chExt cx="501919" cy="501900"/>
          </a:xfrm>
        </p:grpSpPr>
        <p:sp>
          <p:nvSpPr>
            <p:cNvPr id="212" name="Google Shape;212;gb723c180f5_0_237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b723c180f5_0_237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b723c180f5_0_237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b723c180f5_0_237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b723c180f5_0_237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b723c180f5_0_237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b723c180f5_0_237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b723c180f5_0_237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b723c180f5_0_237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b723c180f5_0_237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b723c180f5_0_237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b723c180f5_0_237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b723c180f5_0_237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b723c180f5_0_237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b723c180f5_0_237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b723c180f5_0_237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gb723c180f5_0_237"/>
          <p:cNvGrpSpPr/>
          <p:nvPr/>
        </p:nvGrpSpPr>
        <p:grpSpPr>
          <a:xfrm>
            <a:off x="8832385" y="670955"/>
            <a:ext cx="311815" cy="653721"/>
            <a:chOff x="5385375" y="498300"/>
            <a:chExt cx="802200" cy="556500"/>
          </a:xfrm>
        </p:grpSpPr>
        <p:sp>
          <p:nvSpPr>
            <p:cNvPr id="229" name="Google Shape;229;gb723c180f5_0_237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b723c180f5_0_237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b723c180f5_0_237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gb723c180f5_0_237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b723c180f5_0_266"/>
          <p:cNvGrpSpPr/>
          <p:nvPr/>
        </p:nvGrpSpPr>
        <p:grpSpPr>
          <a:xfrm>
            <a:off x="-204" y="0"/>
            <a:ext cx="9158154" cy="5149836"/>
            <a:chOff x="-204" y="0"/>
            <a:chExt cx="9158154" cy="5149836"/>
          </a:xfrm>
        </p:grpSpPr>
        <p:sp>
          <p:nvSpPr>
            <p:cNvPr id="235" name="Google Shape;235;gb723c180f5_0_266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b723c180f5_0_266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b723c180f5_0_266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b723c180f5_0_266"/>
            <p:cNvGrpSpPr/>
            <p:nvPr/>
          </p:nvGrpSpPr>
          <p:grpSpPr>
            <a:xfrm>
              <a:off x="-204" y="664293"/>
              <a:ext cx="155867" cy="653721"/>
              <a:chOff x="5385375" y="498300"/>
              <a:chExt cx="802200" cy="556500"/>
            </a:xfrm>
          </p:grpSpPr>
          <p:sp>
            <p:nvSpPr>
              <p:cNvPr id="239" name="Google Shape;239;gb723c180f5_0_266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gb723c180f5_0_266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gb723c180f5_0_266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" name="Google Shape;242;gb723c180f5_0_266"/>
            <p:cNvGrpSpPr/>
            <p:nvPr/>
          </p:nvGrpSpPr>
          <p:grpSpPr>
            <a:xfrm>
              <a:off x="322393" y="4483463"/>
              <a:ext cx="666347" cy="666373"/>
              <a:chOff x="7134700" y="414375"/>
              <a:chExt cx="501919" cy="501900"/>
            </a:xfrm>
          </p:grpSpPr>
          <p:sp>
            <p:nvSpPr>
              <p:cNvPr id="243" name="Google Shape;243;gb723c180f5_0_266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gb723c180f5_0_266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gb723c180f5_0_266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b723c180f5_0_266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b723c180f5_0_266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b723c180f5_0_266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gb723c180f5_0_266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gb723c180f5_0_266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b723c180f5_0_266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b723c180f5_0_266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gb723c180f5_0_266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gb723c180f5_0_266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gb723c180f5_0_266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gb723c180f5_0_266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b723c180f5_0_266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b723c180f5_0_266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gb723c180f5_0_266"/>
            <p:cNvGrpSpPr/>
            <p:nvPr/>
          </p:nvGrpSpPr>
          <p:grpSpPr>
            <a:xfrm>
              <a:off x="8832385" y="670955"/>
              <a:ext cx="311815" cy="653721"/>
              <a:chOff x="5385375" y="498300"/>
              <a:chExt cx="802200" cy="556500"/>
            </a:xfrm>
          </p:grpSpPr>
          <p:sp>
            <p:nvSpPr>
              <p:cNvPr id="260" name="Google Shape;260;gb723c180f5_0_266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gb723c180f5_0_266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b723c180f5_0_266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gb723c180f5_0_26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4" name="Google Shape;264;gb723c180f5_0_266"/>
          <p:cNvSpPr txBox="1"/>
          <p:nvPr>
            <p:ph idx="1" type="body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265" name="Google Shape;265;gb723c180f5_0_266"/>
          <p:cNvSpPr txBox="1"/>
          <p:nvPr>
            <p:ph idx="2" type="body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266" name="Google Shape;266;gb723c180f5_0_266"/>
          <p:cNvSpPr txBox="1"/>
          <p:nvPr>
            <p:ph idx="3" type="body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267" name="Google Shape;267;gb723c180f5_0_26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23c180f5_0_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0" name="Google Shape;270;gb723c180f5_0_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1" name="Google Shape;271;gb723c180f5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b723c180f5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b723c180f5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b723c180f5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3" Type="http://schemas.openxmlformats.org/officeDocument/2006/relationships/image" Target="../media/image17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5" Type="http://schemas.openxmlformats.org/officeDocument/2006/relationships/image" Target="../media/image23.png"/><Relationship Id="rId1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Relationship Id="rId8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slide" Target="/ppt/slides/slide7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68.xml"/><Relationship Id="rId4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68.xml"/><Relationship Id="rId4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68.xml"/><Relationship Id="rId4" Type="http://schemas.openxmlformats.org/officeDocument/2006/relationships/image" Target="../media/image75.png"/><Relationship Id="rId5" Type="http://schemas.openxmlformats.org/officeDocument/2006/relationships/slide" Target="/ppt/slides/slide61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slide" Target="/ppt/slides/slide57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Relationship Id="rId7" Type="http://schemas.openxmlformats.org/officeDocument/2006/relationships/slide" Target="/ppt/slides/slide71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slide" Target="/ppt/slides/slide38.xml"/><Relationship Id="rId4" Type="http://schemas.openxmlformats.org/officeDocument/2006/relationships/slide" Target="/ppt/slides/slide67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DS-XL/Pet-Face-Deep-Recognition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towardsdatascience.com/breaking-down-mean-average-precision-map-ae462f623a52" TargetMode="External"/><Relationship Id="rId4" Type="http://schemas.openxmlformats.org/officeDocument/2006/relationships/hyperlink" Target="https://jonathan-hui.medium.com/map-mean-average-precision-for-object-detection-45c121a31173" TargetMode="External"/><Relationship Id="rId9" Type="http://schemas.openxmlformats.org/officeDocument/2006/relationships/hyperlink" Target="https://medium.com/cubo-ai/%E7%89%A9%E9%AB%94%E5%81%B5%E6%B8%AC-object-detection-740096ec4540" TargetMode="External"/><Relationship Id="rId5" Type="http://schemas.openxmlformats.org/officeDocument/2006/relationships/hyperlink" Target="https://cocodataset.org/#detection-eval" TargetMode="External"/><Relationship Id="rId6" Type="http://schemas.openxmlformats.org/officeDocument/2006/relationships/hyperlink" Target="https://blog.csdn.net/catscanner/article/details/104097467" TargetMode="External"/><Relationship Id="rId7" Type="http://schemas.openxmlformats.org/officeDocument/2006/relationships/hyperlink" Target="https://mropengate.blogspot.com/2018/06/yolo-yolov3.html" TargetMode="External"/><Relationship Id="rId8" Type="http://schemas.openxmlformats.org/officeDocument/2006/relationships/hyperlink" Target="https://darren1231.pixnet.net/blog/post/349397434-object-detection%E7%9A%84%E7%94%B1%E4%BE%8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Finding Pet Plus++</a:t>
            </a:r>
            <a:br>
              <a:rPr lang="en" sz="1400">
                <a:solidFill>
                  <a:schemeClr val="lt1"/>
                </a:solidFill>
              </a:rPr>
            </a:b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Product Owner: Runhan Xu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400">
                <a:solidFill>
                  <a:schemeClr val="lt1"/>
                </a:solidFill>
              </a:rPr>
              <a:t>Tech Leader: Yunbai Zhang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3d50f6d3f_7_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Background Introduction</a:t>
            </a:r>
            <a:endParaRPr/>
          </a:p>
        </p:txBody>
      </p:sp>
      <p:sp>
        <p:nvSpPr>
          <p:cNvPr id="455" name="Google Shape;455;g133d50f6d3f_7_135"/>
          <p:cNvSpPr txBox="1"/>
          <p:nvPr>
            <p:ph idx="1" type="body"/>
          </p:nvPr>
        </p:nvSpPr>
        <p:spPr>
          <a:xfrm>
            <a:off x="661100" y="1593200"/>
            <a:ext cx="8197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" sz="18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There are approximately 76.8 million dogs and 58.4 million cats living as companion animals in households in the United States alone.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" sz="18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 existing pet finding methods: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Contact local animal shelters and animal control agencies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 the neighborhood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Advertising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Try the internet</a:t>
            </a:r>
            <a:endParaRPr b="0" i="0" sz="1100" u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" sz="18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Growth in Computer Vision technology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lot of models which are trained by the pet pictures and </a:t>
            </a: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be used</a:t>
            </a:r>
            <a:r>
              <a:rPr b="0" i="0" lang="en" sz="12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b="0" lang="en"/>
            </a:br>
            <a:endParaRPr/>
          </a:p>
        </p:txBody>
      </p:sp>
      <p:sp>
        <p:nvSpPr>
          <p:cNvPr id="456" name="Google Shape;456;g133d50f6d3f_7_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狗站在笼子里&#10;&#10;描述已自动生成" id="457" name="Google Shape;457;g133d50f6d3f_7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7977" y="3129910"/>
            <a:ext cx="1130723" cy="150763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33d50f6d3f_7_135"/>
          <p:cNvSpPr txBox="1"/>
          <p:nvPr/>
        </p:nvSpPr>
        <p:spPr>
          <a:xfrm>
            <a:off x="5318700" y="2713550"/>
            <a:ext cx="224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Feasible&amp;Valuable！</a:t>
            </a:r>
            <a:endParaRPr b="1" sz="1700" u="sng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3d50f6d3f_7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2.The Design Lifecycle</a:t>
            </a:r>
            <a:endParaRPr/>
          </a:p>
        </p:txBody>
      </p:sp>
      <p:sp>
        <p:nvSpPr>
          <p:cNvPr id="464" name="Google Shape;464;g133d50f6d3f_7_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g133d50f6d3f_7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950" y="1500700"/>
            <a:ext cx="5657150" cy="33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3d50f6d3f_7_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 Product Design Process: Needs Finding</a:t>
            </a:r>
            <a:endParaRPr/>
          </a:p>
        </p:txBody>
      </p:sp>
      <p:sp>
        <p:nvSpPr>
          <p:cNvPr id="471" name="Google Shape;471;g133d50f6d3f_7_149"/>
          <p:cNvSpPr txBox="1"/>
          <p:nvPr>
            <p:ph idx="12" type="sldNum"/>
          </p:nvPr>
        </p:nvSpPr>
        <p:spPr>
          <a:xfrm>
            <a:off x="8911878" y="4810300"/>
            <a:ext cx="246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g133d50f6d3f_7_149"/>
          <p:cNvSpPr txBox="1"/>
          <p:nvPr/>
        </p:nvSpPr>
        <p:spPr>
          <a:xfrm>
            <a:off x="661100" y="1386438"/>
            <a:ext cx="4542900" cy="449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Needs Finding: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3" name="Google Shape;473;g133d50f6d3f_7_149"/>
          <p:cNvSpPr txBox="1"/>
          <p:nvPr/>
        </p:nvSpPr>
        <p:spPr>
          <a:xfrm>
            <a:off x="661100" y="1903962"/>
            <a:ext cx="5887618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Space: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 Losing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Type: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 Owners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Requirement: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Current method(Social Media, Paper posting, Neighbor etc.) can not meet the pet owner’s demand.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more efficient way to find out the pet.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way to recognize other’s information which is relevant to their pet.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people to help them finding the pet.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33d50f6d3f_7_149"/>
          <p:cNvSpPr txBox="1"/>
          <p:nvPr/>
        </p:nvSpPr>
        <p:spPr>
          <a:xfrm>
            <a:off x="6429651" y="1415797"/>
            <a:ext cx="21729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we did: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 Observation (Team member)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Interview                 (7 interviews recorded)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ts Boosting Owners' Spirits and Motivation in Lockdown" id="475" name="Google Shape;475;g133d50f6d3f_7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7925" y="3159988"/>
            <a:ext cx="1976375" cy="1319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33d50f6d3f_7_149"/>
          <p:cNvSpPr txBox="1"/>
          <p:nvPr/>
        </p:nvSpPr>
        <p:spPr>
          <a:xfrm>
            <a:off x="3822100" y="1776075"/>
            <a:ext cx="21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Learn About Your User!</a:t>
            </a:r>
            <a:endParaRPr b="1" u="sng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3d50f6d3f_7_159"/>
          <p:cNvSpPr txBox="1"/>
          <p:nvPr>
            <p:ph type="title"/>
          </p:nvPr>
        </p:nvSpPr>
        <p:spPr>
          <a:xfrm>
            <a:off x="650400" y="638703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 Product Design Process: Design Alternative</a:t>
            </a:r>
            <a:endParaRPr/>
          </a:p>
        </p:txBody>
      </p:sp>
      <p:sp>
        <p:nvSpPr>
          <p:cNvPr id="482" name="Google Shape;482;g133d50f6d3f_7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g133d50f6d3f_7_159"/>
          <p:cNvSpPr txBox="1"/>
          <p:nvPr/>
        </p:nvSpPr>
        <p:spPr>
          <a:xfrm>
            <a:off x="6641886" y="1424344"/>
            <a:ext cx="2172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we did: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Brainstorming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Brainstorming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33d50f6d3f_7_159"/>
          <p:cNvSpPr txBox="1"/>
          <p:nvPr/>
        </p:nvSpPr>
        <p:spPr>
          <a:xfrm>
            <a:off x="650400" y="1311154"/>
            <a:ext cx="432322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Information posting and information extraction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the pet face from the photo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 the pet face to the user’s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33d50f6d3f_7_159"/>
          <p:cNvSpPr/>
          <p:nvPr/>
        </p:nvSpPr>
        <p:spPr>
          <a:xfrm>
            <a:off x="1353068" y="2203240"/>
            <a:ext cx="1055595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Lose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33d50f6d3f_7_159"/>
          <p:cNvSpPr/>
          <p:nvPr/>
        </p:nvSpPr>
        <p:spPr>
          <a:xfrm>
            <a:off x="1082440" y="2828355"/>
            <a:ext cx="798425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Ask Neighbors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33d50f6d3f_7_159"/>
          <p:cNvSpPr/>
          <p:nvPr/>
        </p:nvSpPr>
        <p:spPr>
          <a:xfrm>
            <a:off x="1332058" y="3507243"/>
            <a:ext cx="1123672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Wait until someone contact pet owner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33d50f6d3f_7_159"/>
          <p:cNvSpPr/>
          <p:nvPr/>
        </p:nvSpPr>
        <p:spPr>
          <a:xfrm>
            <a:off x="1325754" y="4125431"/>
            <a:ext cx="1136280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 the information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33d50f6d3f_7_159"/>
          <p:cNvSpPr/>
          <p:nvPr/>
        </p:nvSpPr>
        <p:spPr>
          <a:xfrm>
            <a:off x="1893894" y="2828355"/>
            <a:ext cx="857672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in paper or social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133d50f6d3f_7_159"/>
          <p:cNvSpPr/>
          <p:nvPr/>
        </p:nvSpPr>
        <p:spPr>
          <a:xfrm>
            <a:off x="1332058" y="4732848"/>
            <a:ext cx="1123672" cy="3173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the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133d50f6d3f_7_159"/>
          <p:cNvCxnSpPr>
            <a:endCxn id="486" idx="0"/>
          </p:cNvCxnSpPr>
          <p:nvPr/>
        </p:nvCxnSpPr>
        <p:spPr>
          <a:xfrm flipH="1">
            <a:off x="1481653" y="2552955"/>
            <a:ext cx="39930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g133d50f6d3f_7_159"/>
          <p:cNvCxnSpPr>
            <a:endCxn id="489" idx="0"/>
          </p:cNvCxnSpPr>
          <p:nvPr/>
        </p:nvCxnSpPr>
        <p:spPr>
          <a:xfrm>
            <a:off x="1880830" y="2552955"/>
            <a:ext cx="44190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3" name="Google Shape;493;g133d50f6d3f_7_159"/>
          <p:cNvCxnSpPr>
            <a:stCxn id="486" idx="2"/>
            <a:endCxn id="487" idx="0"/>
          </p:cNvCxnSpPr>
          <p:nvPr/>
        </p:nvCxnSpPr>
        <p:spPr>
          <a:xfrm>
            <a:off x="1481653" y="3171255"/>
            <a:ext cx="412200" cy="3360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g133d50f6d3f_7_159"/>
          <p:cNvCxnSpPr>
            <a:stCxn id="489" idx="2"/>
            <a:endCxn id="487" idx="0"/>
          </p:cNvCxnSpPr>
          <p:nvPr/>
        </p:nvCxnSpPr>
        <p:spPr>
          <a:xfrm flipH="1">
            <a:off x="1894030" y="3171255"/>
            <a:ext cx="428700" cy="3360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g133d50f6d3f_7_159"/>
          <p:cNvCxnSpPr>
            <a:stCxn id="487" idx="2"/>
            <a:endCxn id="488" idx="0"/>
          </p:cNvCxnSpPr>
          <p:nvPr/>
        </p:nvCxnSpPr>
        <p:spPr>
          <a:xfrm>
            <a:off x="1893894" y="3850143"/>
            <a:ext cx="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g133d50f6d3f_7_159"/>
          <p:cNvCxnSpPr>
            <a:stCxn id="488" idx="3"/>
            <a:endCxn id="489" idx="3"/>
          </p:cNvCxnSpPr>
          <p:nvPr/>
        </p:nvCxnSpPr>
        <p:spPr>
          <a:xfrm flipH="1" rot="10800000">
            <a:off x="2462034" y="2999681"/>
            <a:ext cx="289500" cy="1297200"/>
          </a:xfrm>
          <a:prstGeom prst="bentConnector3">
            <a:avLst>
              <a:gd fmla="val 178975" name="adj1"/>
            </a:avLst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g133d50f6d3f_7_159"/>
          <p:cNvCxnSpPr>
            <a:stCxn id="488" idx="2"/>
          </p:cNvCxnSpPr>
          <p:nvPr/>
        </p:nvCxnSpPr>
        <p:spPr>
          <a:xfrm>
            <a:off x="1893894" y="4468331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g133d50f6d3f_7_159"/>
          <p:cNvSpPr txBox="1"/>
          <p:nvPr/>
        </p:nvSpPr>
        <p:spPr>
          <a:xfrm>
            <a:off x="3098822" y="3318719"/>
            <a:ext cx="19450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133d50f6d3f_7_159"/>
          <p:cNvCxnSpPr>
            <a:stCxn id="498" idx="1"/>
          </p:cNvCxnSpPr>
          <p:nvPr/>
        </p:nvCxnSpPr>
        <p:spPr>
          <a:xfrm rot="10800000">
            <a:off x="2751422" y="3472607"/>
            <a:ext cx="347400" cy="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g133d50f6d3f_7_159"/>
          <p:cNvSpPr txBox="1"/>
          <p:nvPr/>
        </p:nvSpPr>
        <p:spPr>
          <a:xfrm>
            <a:off x="3552463" y="2357526"/>
            <a:ext cx="18858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33d50f6d3f_7_159"/>
          <p:cNvSpPr/>
          <p:nvPr/>
        </p:nvSpPr>
        <p:spPr>
          <a:xfrm>
            <a:off x="6027145" y="2215097"/>
            <a:ext cx="1055595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Lose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33d50f6d3f_7_159"/>
          <p:cNvSpPr/>
          <p:nvPr/>
        </p:nvSpPr>
        <p:spPr>
          <a:xfrm>
            <a:off x="5756517" y="2833285"/>
            <a:ext cx="798425" cy="34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Ask Neighbors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33d50f6d3f_7_159"/>
          <p:cNvSpPr/>
          <p:nvPr/>
        </p:nvSpPr>
        <p:spPr>
          <a:xfrm>
            <a:off x="6006135" y="3512173"/>
            <a:ext cx="1123672" cy="342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F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Wait until someone contact pet owner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33d50f6d3f_7_159"/>
          <p:cNvSpPr/>
          <p:nvPr/>
        </p:nvSpPr>
        <p:spPr>
          <a:xfrm>
            <a:off x="5999831" y="4130361"/>
            <a:ext cx="1136280" cy="342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F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 the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33d50f6d3f_7_159"/>
          <p:cNvSpPr/>
          <p:nvPr/>
        </p:nvSpPr>
        <p:spPr>
          <a:xfrm>
            <a:off x="6567971" y="2833285"/>
            <a:ext cx="857672" cy="342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F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in paper or social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33d50f6d3f_7_159"/>
          <p:cNvSpPr/>
          <p:nvPr/>
        </p:nvSpPr>
        <p:spPr>
          <a:xfrm>
            <a:off x="6006135" y="4722974"/>
            <a:ext cx="1123672" cy="3173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7E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the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g133d50f6d3f_7_159"/>
          <p:cNvCxnSpPr>
            <a:stCxn id="501" idx="2"/>
            <a:endCxn id="502" idx="0"/>
          </p:cNvCxnSpPr>
          <p:nvPr/>
        </p:nvCxnSpPr>
        <p:spPr>
          <a:xfrm flipH="1">
            <a:off x="6155643" y="2557997"/>
            <a:ext cx="39930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g133d50f6d3f_7_159"/>
          <p:cNvCxnSpPr>
            <a:stCxn id="501" idx="2"/>
            <a:endCxn id="505" idx="0"/>
          </p:cNvCxnSpPr>
          <p:nvPr/>
        </p:nvCxnSpPr>
        <p:spPr>
          <a:xfrm>
            <a:off x="6554943" y="2557997"/>
            <a:ext cx="44190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9" name="Google Shape;509;g133d50f6d3f_7_159"/>
          <p:cNvCxnSpPr>
            <a:stCxn id="502" idx="2"/>
            <a:endCxn id="503" idx="0"/>
          </p:cNvCxnSpPr>
          <p:nvPr/>
        </p:nvCxnSpPr>
        <p:spPr>
          <a:xfrm>
            <a:off x="6155730" y="3176185"/>
            <a:ext cx="412200" cy="3360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0" name="Google Shape;510;g133d50f6d3f_7_159"/>
          <p:cNvCxnSpPr>
            <a:stCxn id="505" idx="2"/>
            <a:endCxn id="503" idx="0"/>
          </p:cNvCxnSpPr>
          <p:nvPr/>
        </p:nvCxnSpPr>
        <p:spPr>
          <a:xfrm flipH="1">
            <a:off x="6568107" y="3176185"/>
            <a:ext cx="428700" cy="3360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g133d50f6d3f_7_159"/>
          <p:cNvCxnSpPr>
            <a:stCxn id="503" idx="2"/>
            <a:endCxn id="504" idx="0"/>
          </p:cNvCxnSpPr>
          <p:nvPr/>
        </p:nvCxnSpPr>
        <p:spPr>
          <a:xfrm>
            <a:off x="6567971" y="3855073"/>
            <a:ext cx="0" cy="2754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2" name="Google Shape;512;g133d50f6d3f_7_159"/>
          <p:cNvCxnSpPr>
            <a:stCxn id="504" idx="3"/>
            <a:endCxn id="505" idx="3"/>
          </p:cNvCxnSpPr>
          <p:nvPr/>
        </p:nvCxnSpPr>
        <p:spPr>
          <a:xfrm flipH="1" rot="10800000">
            <a:off x="7136111" y="3004611"/>
            <a:ext cx="289500" cy="1297200"/>
          </a:xfrm>
          <a:prstGeom prst="bentConnector3">
            <a:avLst>
              <a:gd fmla="val 178975" name="adj1"/>
            </a:avLst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g133d50f6d3f_7_159"/>
          <p:cNvCxnSpPr>
            <a:stCxn id="504" idx="2"/>
            <a:endCxn id="506" idx="0"/>
          </p:cNvCxnSpPr>
          <p:nvPr/>
        </p:nvCxnSpPr>
        <p:spPr>
          <a:xfrm>
            <a:off x="6567971" y="4473261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4" name="Google Shape;514;g133d50f6d3f_7_159"/>
          <p:cNvSpPr txBox="1"/>
          <p:nvPr/>
        </p:nvSpPr>
        <p:spPr>
          <a:xfrm>
            <a:off x="4125622" y="4007425"/>
            <a:ext cx="14277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Effect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g133d50f6d3f_7_159"/>
          <p:cNvCxnSpPr>
            <a:stCxn id="514" idx="3"/>
          </p:cNvCxnSpPr>
          <p:nvPr/>
        </p:nvCxnSpPr>
        <p:spPr>
          <a:xfrm>
            <a:off x="5553345" y="4161314"/>
            <a:ext cx="345000" cy="0"/>
          </a:xfrm>
          <a:prstGeom prst="straightConnector1">
            <a:avLst/>
          </a:prstGeom>
          <a:noFill/>
          <a:ln cap="flat" cmpd="sng" w="9525">
            <a:solidFill>
              <a:srgbClr val="FEAA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g133d50f6d3f_7_159"/>
          <p:cNvSpPr txBox="1"/>
          <p:nvPr/>
        </p:nvSpPr>
        <p:spPr>
          <a:xfrm>
            <a:off x="3179325" y="1776625"/>
            <a:ext cx="360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 u="sng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Brainstorm potential solutions!</a:t>
            </a:r>
            <a:endParaRPr u="sng">
              <a:solidFill>
                <a:schemeClr val="accent4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3d50f6d3f_7_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3. Prototyping</a:t>
            </a:r>
            <a:endParaRPr/>
          </a:p>
        </p:txBody>
      </p:sp>
      <p:sp>
        <p:nvSpPr>
          <p:cNvPr id="522" name="Google Shape;522;g133d50f6d3f_7_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g133d50f6d3f_7_198"/>
          <p:cNvSpPr txBox="1"/>
          <p:nvPr/>
        </p:nvSpPr>
        <p:spPr>
          <a:xfrm>
            <a:off x="825159" y="2142929"/>
            <a:ext cx="69717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Goal：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pet losers to find pet more effectively and efficiently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133d50f6d3f_7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923" y="3081461"/>
            <a:ext cx="4041424" cy="154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3d50f6d3f_7_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3. Product Design V1.0</a:t>
            </a:r>
            <a:endParaRPr/>
          </a:p>
        </p:txBody>
      </p:sp>
      <p:sp>
        <p:nvSpPr>
          <p:cNvPr id="530" name="Google Shape;530;g133d50f6d3f_7_205"/>
          <p:cNvSpPr txBox="1"/>
          <p:nvPr>
            <p:ph idx="12" type="sldNum"/>
          </p:nvPr>
        </p:nvSpPr>
        <p:spPr>
          <a:xfrm>
            <a:off x="9382429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g133d50f6d3f_7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125" y="1489350"/>
            <a:ext cx="5427745" cy="35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33d50f6d3f_7_205"/>
          <p:cNvSpPr txBox="1"/>
          <p:nvPr/>
        </p:nvSpPr>
        <p:spPr>
          <a:xfrm>
            <a:off x="5759200" y="1667125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 u="sng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650" u="sng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tart with a lo-fi prototype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3d50f6d3f_7_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 Product Design Process: Evaluation</a:t>
            </a:r>
            <a:endParaRPr/>
          </a:p>
        </p:txBody>
      </p:sp>
      <p:sp>
        <p:nvSpPr>
          <p:cNvPr id="538" name="Google Shape;538;g133d50f6d3f_7_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g133d50f6d3f_7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619" y="1460397"/>
            <a:ext cx="5000368" cy="36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33d50f6d3f_7_212"/>
          <p:cNvSpPr txBox="1"/>
          <p:nvPr/>
        </p:nvSpPr>
        <p:spPr>
          <a:xfrm>
            <a:off x="5953400" y="1520325"/>
            <a:ext cx="272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 u="sng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that prototype in the hands of some real users.</a:t>
            </a:r>
            <a:endParaRPr u="sng">
              <a:solidFill>
                <a:schemeClr val="accent4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1" name="Google Shape;541;g133d50f6d3f_7_212"/>
          <p:cNvSpPr txBox="1"/>
          <p:nvPr/>
        </p:nvSpPr>
        <p:spPr>
          <a:xfrm>
            <a:off x="5986975" y="2590675"/>
            <a:ext cx="25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Some thinking: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1.Pets photo limitation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2.Option Design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3.Photo resource limitation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4.Customer Feeling in Output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3d50f6d3f_1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5. Final Product</a:t>
            </a:r>
            <a:endParaRPr/>
          </a:p>
        </p:txBody>
      </p:sp>
      <p:sp>
        <p:nvSpPr>
          <p:cNvPr id="547" name="Google Shape;547;g133d50f6d3f_1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g133d50f6d3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0" y="942800"/>
            <a:ext cx="5778893" cy="41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3d50f6d3f_7_220"/>
          <p:cNvSpPr txBox="1"/>
          <p:nvPr>
            <p:ph type="ctrTitle"/>
          </p:nvPr>
        </p:nvSpPr>
        <p:spPr>
          <a:xfrm>
            <a:off x="603425" y="1794125"/>
            <a:ext cx="6169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3. </a:t>
            </a:r>
            <a:r>
              <a:rPr lang="en"/>
              <a:t>Business</a:t>
            </a:r>
            <a:r>
              <a:rPr lang="en"/>
              <a:t> Analysis </a:t>
            </a:r>
            <a:endParaRPr/>
          </a:p>
        </p:txBody>
      </p:sp>
      <p:sp>
        <p:nvSpPr>
          <p:cNvPr id="554" name="Google Shape;554;g133d50f6d3f_7_220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 Glance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3d50f6d3f_7_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 Database Design</a:t>
            </a:r>
            <a:endParaRPr/>
          </a:p>
        </p:txBody>
      </p:sp>
      <p:sp>
        <p:nvSpPr>
          <p:cNvPr id="560" name="Google Shape;560;g133d50f6d3f_7_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g133d50f6d3f_7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54" y="1360454"/>
            <a:ext cx="8174918" cy="3783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33d50f6d3f_7_225"/>
          <p:cNvCxnSpPr/>
          <p:nvPr/>
        </p:nvCxnSpPr>
        <p:spPr>
          <a:xfrm>
            <a:off x="2279073" y="2985655"/>
            <a:ext cx="2611582" cy="0"/>
          </a:xfrm>
          <a:prstGeom prst="straightConnector1">
            <a:avLst/>
          </a:prstGeom>
          <a:noFill/>
          <a:ln cap="flat" cmpd="sng" w="920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3" name="Google Shape;563;g133d50f6d3f_7_225"/>
          <p:cNvCxnSpPr/>
          <p:nvPr/>
        </p:nvCxnSpPr>
        <p:spPr>
          <a:xfrm flipH="1">
            <a:off x="4197927" y="1856509"/>
            <a:ext cx="2646218" cy="106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g133d50f6d3f_7_225"/>
          <p:cNvSpPr txBox="1"/>
          <p:nvPr/>
        </p:nvSpPr>
        <p:spPr>
          <a:xfrm>
            <a:off x="6924981" y="1571521"/>
            <a:ext cx="21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b="1" lang="en"/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idx="4294967295" type="ctrTitle"/>
          </p:nvPr>
        </p:nvSpPr>
        <p:spPr>
          <a:xfrm>
            <a:off x="1025425" y="370775"/>
            <a:ext cx="6094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7083"/>
              <a:buFont typeface="Barlow SemiBold"/>
              <a:buNone/>
            </a:pPr>
            <a:r>
              <a:rPr b="0" i="0" lang="en" sz="9600" u="none" cap="none" strike="noStrik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Contents</a:t>
            </a:r>
            <a:endParaRPr b="0" i="0" sz="9600" u="none" cap="none" strike="noStrik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90" name="Google Shape;390;p2"/>
          <p:cNvSpPr txBox="1"/>
          <p:nvPr>
            <p:ph idx="4294967295" type="subTitle"/>
          </p:nvPr>
        </p:nvSpPr>
        <p:spPr>
          <a:xfrm>
            <a:off x="836150" y="1262050"/>
            <a:ext cx="7190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71428"/>
              <a:buFont typeface="Barlow Light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</a:t>
            </a:r>
            <a:r>
              <a:rPr b="1" lang="en" sz="1400">
                <a:solidFill>
                  <a:srgbClr val="FFFFFF"/>
                </a:solidFill>
              </a:rPr>
              <a:t>Part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100">
                <a:solidFill>
                  <a:schemeClr val="lt1"/>
                </a:solidFill>
              </a:rPr>
              <a:t>Preface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0"/>
              <a:buFont typeface="Barlow Light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1100">
                <a:solidFill>
                  <a:schemeClr val="lt1"/>
                </a:solidFill>
              </a:rPr>
              <a:t>Product Design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rPr lang="en" sz="1100">
                <a:solidFill>
                  <a:schemeClr val="lt1"/>
                </a:solidFill>
              </a:rPr>
              <a:t>3. Business Analysis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28570"/>
              <a:buFont typeface="Barlow Light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71428"/>
              <a:buFont typeface="Barlow Light"/>
              <a:buNone/>
            </a:pPr>
            <a:r>
              <a:rPr b="1" lang="en" sz="1400">
                <a:solidFill>
                  <a:srgbClr val="FFFFFF"/>
                </a:solidFill>
              </a:rPr>
              <a:t>Tech Part</a:t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100">
                <a:solidFill>
                  <a:schemeClr val="lt1"/>
                </a:solidFill>
              </a:rPr>
              <a:t>Product Building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1100">
                <a:solidFill>
                  <a:schemeClr val="lt1"/>
                </a:solidFill>
              </a:rPr>
              <a:t>Face Verification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0"/>
              <a:buFont typeface="Barlow Light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100">
                <a:solidFill>
                  <a:schemeClr val="lt1"/>
                </a:solidFill>
              </a:rPr>
              <a:t>Face Recognition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rPr lang="en" sz="1100">
                <a:solidFill>
                  <a:schemeClr val="lt1"/>
                </a:solidFill>
              </a:rPr>
              <a:t>4. User Experience Enhancement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18181"/>
              <a:buFont typeface="Barlow Light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Barlow Light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1" name="Google Shape;39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3d50f6d3f_7_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 Product Comparison</a:t>
            </a:r>
            <a:endParaRPr/>
          </a:p>
        </p:txBody>
      </p:sp>
      <p:sp>
        <p:nvSpPr>
          <p:cNvPr id="570" name="Google Shape;570;g133d50f6d3f_7_2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g133d50f6d3f_7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225" y="1614188"/>
            <a:ext cx="2619375" cy="54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g133d50f6d3f_7_234"/>
          <p:cNvCxnSpPr/>
          <p:nvPr/>
        </p:nvCxnSpPr>
        <p:spPr>
          <a:xfrm>
            <a:off x="4360375" y="1614200"/>
            <a:ext cx="0" cy="32775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3" name="Google Shape;573;g133d50f6d3f_7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25" y="2453325"/>
            <a:ext cx="1418701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33d50f6d3f_7_234"/>
          <p:cNvSpPr txBox="1"/>
          <p:nvPr/>
        </p:nvSpPr>
        <p:spPr>
          <a:xfrm>
            <a:off x="2139613" y="2819350"/>
            <a:ext cx="69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5" name="Google Shape;575;g133d50f6d3f_7_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7075" y="2697961"/>
            <a:ext cx="1716851" cy="99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33d50f6d3f_7_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7425" y="2211725"/>
            <a:ext cx="1136868" cy="848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g133d50f6d3f_7_234"/>
          <p:cNvCxnSpPr>
            <a:stCxn id="576" idx="2"/>
          </p:cNvCxnSpPr>
          <p:nvPr/>
        </p:nvCxnSpPr>
        <p:spPr>
          <a:xfrm>
            <a:off x="5495859" y="3060588"/>
            <a:ext cx="126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8" name="Google Shape;578;g133d50f6d3f_7_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33685" y="3332375"/>
            <a:ext cx="736920" cy="75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33d50f6d3f_7_234"/>
          <p:cNvCxnSpPr>
            <a:stCxn id="578" idx="2"/>
          </p:cNvCxnSpPr>
          <p:nvPr/>
        </p:nvCxnSpPr>
        <p:spPr>
          <a:xfrm>
            <a:off x="5502145" y="4086575"/>
            <a:ext cx="630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80" name="Google Shape;580;g133d50f6d3f_7_2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26150" y="4346209"/>
            <a:ext cx="653700" cy="669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g133d50f6d3f_7_234"/>
          <p:cNvCxnSpPr>
            <a:stCxn id="580" idx="3"/>
          </p:cNvCxnSpPr>
          <p:nvPr/>
        </p:nvCxnSpPr>
        <p:spPr>
          <a:xfrm flipH="1" rot="10800000">
            <a:off x="5279850" y="4667223"/>
            <a:ext cx="327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2" name="Google Shape;582;g133d50f6d3f_7_2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7450" y="4387675"/>
            <a:ext cx="599550" cy="5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33d50f6d3f_7_234"/>
          <p:cNvSpPr txBox="1"/>
          <p:nvPr/>
        </p:nvSpPr>
        <p:spPr>
          <a:xfrm>
            <a:off x="6274863" y="2367900"/>
            <a:ext cx="69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84" name="Google Shape;584;g133d50f6d3f_7_2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0875" y="2306375"/>
            <a:ext cx="1298712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33d50f6d3f_7_2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65738" y="3268950"/>
            <a:ext cx="1108966" cy="3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33d50f6d3f_7_234"/>
          <p:cNvSpPr txBox="1"/>
          <p:nvPr/>
        </p:nvSpPr>
        <p:spPr>
          <a:xfrm>
            <a:off x="6274863" y="3122100"/>
            <a:ext cx="69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7" name="Google Shape;587;g133d50f6d3f_7_234"/>
          <p:cNvSpPr txBox="1"/>
          <p:nvPr/>
        </p:nvSpPr>
        <p:spPr>
          <a:xfrm>
            <a:off x="6274863" y="3818075"/>
            <a:ext cx="69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88" name="Google Shape;588;g133d50f6d3f_7_234"/>
          <p:cNvCxnSpPr/>
          <p:nvPr/>
        </p:nvCxnSpPr>
        <p:spPr>
          <a:xfrm>
            <a:off x="6263875" y="2156025"/>
            <a:ext cx="9600" cy="27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9" name="Google Shape;589;g133d50f6d3f_7_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8900" y="4015425"/>
            <a:ext cx="441205" cy="3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133d50f6d3f_7_2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87275" y="4048950"/>
            <a:ext cx="372815" cy="3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33d50f6d3f_7_2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7275" y="4048950"/>
            <a:ext cx="398576" cy="3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33d50f6d3f_7_2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21718" y="1652593"/>
            <a:ext cx="2809249" cy="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3d50f6d3f_7_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3.  SWOT Analysis</a:t>
            </a:r>
            <a:endParaRPr/>
          </a:p>
        </p:txBody>
      </p:sp>
      <p:sp>
        <p:nvSpPr>
          <p:cNvPr id="598" name="Google Shape;598;g133d50f6d3f_7_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9" name="Google Shape;599;g133d50f6d3f_7_261"/>
          <p:cNvCxnSpPr/>
          <p:nvPr/>
        </p:nvCxnSpPr>
        <p:spPr>
          <a:xfrm>
            <a:off x="754125" y="3122850"/>
            <a:ext cx="77538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g133d50f6d3f_7_261"/>
          <p:cNvCxnSpPr/>
          <p:nvPr/>
        </p:nvCxnSpPr>
        <p:spPr>
          <a:xfrm>
            <a:off x="4582700" y="1318000"/>
            <a:ext cx="38700" cy="36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g133d50f6d3f_7_261"/>
          <p:cNvSpPr txBox="1"/>
          <p:nvPr/>
        </p:nvSpPr>
        <p:spPr>
          <a:xfrm>
            <a:off x="889475" y="1646850"/>
            <a:ext cx="33162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Strength: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Less limitation in pet photos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More outside resources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Easier use for customers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2" name="Google Shape;602;g133d50f6d3f_7_261"/>
          <p:cNvSpPr txBox="1"/>
          <p:nvPr/>
        </p:nvSpPr>
        <p:spPr>
          <a:xfrm>
            <a:off x="4998425" y="1703200"/>
            <a:ext cx="29295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Weakness: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Less current data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New to the market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Unknown to the pet owners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3" name="Google Shape;603;g133d50f6d3f_7_261"/>
          <p:cNvSpPr txBox="1"/>
          <p:nvPr/>
        </p:nvSpPr>
        <p:spPr>
          <a:xfrm>
            <a:off x="986150" y="3461250"/>
            <a:ext cx="29295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Opportunity: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More pet owners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Powerful CV technology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Social media for pet finding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4" name="Google Shape;604;g133d50f6d3f_7_261"/>
          <p:cNvSpPr txBox="1"/>
          <p:nvPr/>
        </p:nvSpPr>
        <p:spPr>
          <a:xfrm>
            <a:off x="4998425" y="3504750"/>
            <a:ext cx="3471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Threats: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Competitor‘s product is mutual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Other strong potential competitors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3d50f6d3f_7_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3.  SWOT Analysis</a:t>
            </a:r>
            <a:endParaRPr/>
          </a:p>
        </p:txBody>
      </p:sp>
      <p:sp>
        <p:nvSpPr>
          <p:cNvPr id="610" name="Google Shape;610;g133d50f6d3f_7_2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1" name="Google Shape;611;g133d50f6d3f_7_272"/>
          <p:cNvCxnSpPr/>
          <p:nvPr/>
        </p:nvCxnSpPr>
        <p:spPr>
          <a:xfrm>
            <a:off x="750500" y="3432150"/>
            <a:ext cx="77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g133d50f6d3f_7_272"/>
          <p:cNvCxnSpPr/>
          <p:nvPr/>
        </p:nvCxnSpPr>
        <p:spPr>
          <a:xfrm>
            <a:off x="5240175" y="1430900"/>
            <a:ext cx="9600" cy="36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g133d50f6d3f_7_272"/>
          <p:cNvSpPr txBox="1"/>
          <p:nvPr/>
        </p:nvSpPr>
        <p:spPr>
          <a:xfrm>
            <a:off x="2131875" y="2049663"/>
            <a:ext cx="27072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SO: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Use our strength to help more customers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Let customers to promote our product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4" name="Google Shape;614;g133d50f6d3f_7_272"/>
          <p:cNvSpPr txBox="1"/>
          <p:nvPr/>
        </p:nvSpPr>
        <p:spPr>
          <a:xfrm>
            <a:off x="5240175" y="2093163"/>
            <a:ext cx="30678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WO: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Using the latest model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Attract the young pet owners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5" name="Google Shape;615;g133d50f6d3f_7_272"/>
          <p:cNvSpPr txBox="1"/>
          <p:nvPr/>
        </p:nvSpPr>
        <p:spPr>
          <a:xfrm>
            <a:off x="2131775" y="3596750"/>
            <a:ext cx="29295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ST: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Try to let customers know our product is more efficient and effective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Let our competitor see our product’s potential.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6" name="Google Shape;616;g133d50f6d3f_7_272"/>
          <p:cNvSpPr txBox="1"/>
          <p:nvPr/>
        </p:nvSpPr>
        <p:spPr>
          <a:xfrm>
            <a:off x="5240179" y="3560125"/>
            <a:ext cx="3313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WT: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If fail, sell our product to petfinder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Ligh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If investment is enough, add competitors’ function to our app and use more marketing investment to win the market 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17" name="Google Shape;617;g133d50f6d3f_7_272"/>
          <p:cNvCxnSpPr/>
          <p:nvPr/>
        </p:nvCxnSpPr>
        <p:spPr>
          <a:xfrm flipH="1" rot="10800000">
            <a:off x="783125" y="1853975"/>
            <a:ext cx="76476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g133d50f6d3f_7_272"/>
          <p:cNvCxnSpPr/>
          <p:nvPr/>
        </p:nvCxnSpPr>
        <p:spPr>
          <a:xfrm>
            <a:off x="2011000" y="1401900"/>
            <a:ext cx="38700" cy="36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g133d50f6d3f_7_272"/>
          <p:cNvSpPr txBox="1"/>
          <p:nvPr/>
        </p:nvSpPr>
        <p:spPr>
          <a:xfrm>
            <a:off x="2131775" y="1416775"/>
            <a:ext cx="2330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Strength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g133d50f6d3f_7_272"/>
          <p:cNvSpPr txBox="1"/>
          <p:nvPr/>
        </p:nvSpPr>
        <p:spPr>
          <a:xfrm>
            <a:off x="5436450" y="1399613"/>
            <a:ext cx="2330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Weakness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1" name="Google Shape;621;g133d50f6d3f_7_272"/>
          <p:cNvSpPr txBox="1"/>
          <p:nvPr/>
        </p:nvSpPr>
        <p:spPr>
          <a:xfrm>
            <a:off x="986175" y="2201013"/>
            <a:ext cx="11457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Opportunity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2" name="Google Shape;622;g133d50f6d3f_7_272"/>
          <p:cNvSpPr txBox="1"/>
          <p:nvPr/>
        </p:nvSpPr>
        <p:spPr>
          <a:xfrm>
            <a:off x="1237075" y="3542975"/>
            <a:ext cx="11457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3d50f6d3f_7_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4.Product Building Plan</a:t>
            </a:r>
            <a:endParaRPr/>
          </a:p>
        </p:txBody>
      </p:sp>
      <p:sp>
        <p:nvSpPr>
          <p:cNvPr id="628" name="Google Shape;628;g133d50f6d3f_7_289"/>
          <p:cNvSpPr txBox="1"/>
          <p:nvPr>
            <p:ph idx="1" type="body"/>
          </p:nvPr>
        </p:nvSpPr>
        <p:spPr>
          <a:xfrm>
            <a:off x="661100" y="1505159"/>
            <a:ext cx="81975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Keep improving our product design by getting feedback from our potential customers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Build the function which can automatedly link our database to outside resources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Build the function which can automatedly post our customers’ requests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Design the UI for our App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Design the Website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Lifetime Model retrain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Running out of time test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2743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</p:txBody>
      </p:sp>
      <p:sp>
        <p:nvSpPr>
          <p:cNvPr id="629" name="Google Shape;629;g133d50f6d3f_7_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0" name="Google Shape;630;g133d50f6d3f_7_289"/>
          <p:cNvGrpSpPr/>
          <p:nvPr/>
        </p:nvGrpSpPr>
        <p:grpSpPr>
          <a:xfrm>
            <a:off x="7478020" y="745418"/>
            <a:ext cx="460705" cy="491455"/>
            <a:chOff x="6506504" y="937343"/>
            <a:chExt cx="744272" cy="793950"/>
          </a:xfrm>
        </p:grpSpPr>
        <p:sp>
          <p:nvSpPr>
            <p:cNvPr id="631" name="Google Shape;631;g133d50f6d3f_7_289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g133d50f6d3f_7_289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133d50f6d3f_7_289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4" name="Google Shape;634;g133d50f6d3f_7_289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635" name="Google Shape;635;g133d50f6d3f_7_28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g133d50f6d3f_7_28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g133d50f6d3f_7_28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g133d50f6d3f_7_28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g133d50f6d3f_7_28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g133d50f6d3f_7_28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g133d50f6d3f_7_28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g133d50f6d3f_7_28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g133d50f6d3f_7_28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g133d50f6d3f_7_28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45" name="Google Shape;645;g133d50f6d3f_7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146" y="3002425"/>
            <a:ext cx="2532924" cy="20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33d50f6d3f_7_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4.Business Plan</a:t>
            </a:r>
            <a:endParaRPr/>
          </a:p>
        </p:txBody>
      </p:sp>
      <p:sp>
        <p:nvSpPr>
          <p:cNvPr id="651" name="Google Shape;651;g133d50f6d3f_7_3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g133d50f6d3f_7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550" y="3467650"/>
            <a:ext cx="2966898" cy="16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133d50f6d3f_7_311"/>
          <p:cNvSpPr txBox="1"/>
          <p:nvPr>
            <p:ph idx="1" type="body"/>
          </p:nvPr>
        </p:nvSpPr>
        <p:spPr>
          <a:xfrm>
            <a:off x="661100" y="1470400"/>
            <a:ext cx="819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Contact the pet shelter and rescues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Contact the petfinder.com to ask for data and co-op 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Build relationship with pet blogger(or vlogger) and pet youtubers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Increase influence in pet BBS and pet groups in social media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Check the law and regulation relative to the pet</a:t>
            </a:r>
            <a:endParaRPr sz="15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2743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</p:txBody>
      </p:sp>
      <p:grpSp>
        <p:nvGrpSpPr>
          <p:cNvPr id="654" name="Google Shape;654;g133d50f6d3f_7_311"/>
          <p:cNvGrpSpPr/>
          <p:nvPr/>
        </p:nvGrpSpPr>
        <p:grpSpPr>
          <a:xfrm>
            <a:off x="7478020" y="745418"/>
            <a:ext cx="460705" cy="491455"/>
            <a:chOff x="6506504" y="937343"/>
            <a:chExt cx="744272" cy="793950"/>
          </a:xfrm>
        </p:grpSpPr>
        <p:sp>
          <p:nvSpPr>
            <p:cNvPr id="655" name="Google Shape;655;g133d50f6d3f_7_311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133d50f6d3f_7_311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133d50f6d3f_7_311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8" name="Google Shape;658;g133d50f6d3f_7_311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659" name="Google Shape;659;g133d50f6d3f_7_31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g133d50f6d3f_7_31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g133d50f6d3f_7_31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133d50f6d3f_7_31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g133d50f6d3f_7_31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g133d50f6d3f_7_31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133d50f6d3f_7_31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133d50f6d3f_7_31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g133d50f6d3f_7_31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g133d50f6d3f_7_31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33d50f6d3f_7_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4.Business Plan :  Profit Planning</a:t>
            </a:r>
            <a:endParaRPr/>
          </a:p>
        </p:txBody>
      </p:sp>
      <p:sp>
        <p:nvSpPr>
          <p:cNvPr id="674" name="Google Shape;674;g133d50f6d3f_7_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g133d50f6d3f_7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100" y="3272025"/>
            <a:ext cx="2572650" cy="18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33d50f6d3f_7_333"/>
          <p:cNvSpPr txBox="1"/>
          <p:nvPr>
            <p:ph idx="1" type="body"/>
          </p:nvPr>
        </p:nvSpPr>
        <p:spPr>
          <a:xfrm>
            <a:off x="661100" y="1842925"/>
            <a:ext cx="81975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ADs for pet-relative company like pet food company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Build extra functions like sell pet relative courses and earn the membership fee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Plan to make profit after 1 year operation</a:t>
            </a:r>
            <a:endParaRPr sz="15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2743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</p:txBody>
      </p:sp>
      <p:grpSp>
        <p:nvGrpSpPr>
          <p:cNvPr id="677" name="Google Shape;677;g133d50f6d3f_7_333"/>
          <p:cNvGrpSpPr/>
          <p:nvPr/>
        </p:nvGrpSpPr>
        <p:grpSpPr>
          <a:xfrm>
            <a:off x="7478020" y="745418"/>
            <a:ext cx="460705" cy="491455"/>
            <a:chOff x="6506504" y="937343"/>
            <a:chExt cx="744272" cy="793950"/>
          </a:xfrm>
        </p:grpSpPr>
        <p:sp>
          <p:nvSpPr>
            <p:cNvPr id="678" name="Google Shape;678;g133d50f6d3f_7_333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133d50f6d3f_7_333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133d50f6d3f_7_333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g133d50f6d3f_7_333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682" name="Google Shape;682;g133d50f6d3f_7_33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g133d50f6d3f_7_33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g133d50f6d3f_7_33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g133d50f6d3f_7_33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g133d50f6d3f_7_33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g133d50f6d3f_7_33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g133d50f6d3f_7_33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g133d50f6d3f_7_33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g133d50f6d3f_7_33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g133d50f6d3f_7_33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33d50f6d3f_7_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5. Summary</a:t>
            </a:r>
            <a:endParaRPr/>
          </a:p>
        </p:txBody>
      </p:sp>
      <p:sp>
        <p:nvSpPr>
          <p:cNvPr id="697" name="Google Shape;697;g133d50f6d3f_7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g133d50f6d3f_7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0" y="942800"/>
            <a:ext cx="5778893" cy="41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133d50f6d3f_7_355"/>
          <p:cNvSpPr/>
          <p:nvPr/>
        </p:nvSpPr>
        <p:spPr>
          <a:xfrm>
            <a:off x="4338350" y="3182725"/>
            <a:ext cx="464100" cy="2700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133d50f6d3f_7_355"/>
          <p:cNvSpPr/>
          <p:nvPr/>
        </p:nvSpPr>
        <p:spPr>
          <a:xfrm>
            <a:off x="2634175" y="3908200"/>
            <a:ext cx="951000" cy="2928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133d50f6d3f_7_355"/>
          <p:cNvSpPr/>
          <p:nvPr/>
        </p:nvSpPr>
        <p:spPr>
          <a:xfrm>
            <a:off x="3776425" y="3662750"/>
            <a:ext cx="1930800" cy="11067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g133d50f6d3f_7_355"/>
          <p:cNvCxnSpPr/>
          <p:nvPr/>
        </p:nvCxnSpPr>
        <p:spPr>
          <a:xfrm>
            <a:off x="4172575" y="4191525"/>
            <a:ext cx="127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g133d50f6d3f_7_355"/>
          <p:cNvCxnSpPr/>
          <p:nvPr/>
        </p:nvCxnSpPr>
        <p:spPr>
          <a:xfrm>
            <a:off x="4172575" y="4371500"/>
            <a:ext cx="123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3d50f6d3f_1_10"/>
          <p:cNvSpPr txBox="1"/>
          <p:nvPr>
            <p:ph type="ctrTitle"/>
          </p:nvPr>
        </p:nvSpPr>
        <p:spPr>
          <a:xfrm>
            <a:off x="575000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Tech</a:t>
            </a:r>
            <a:r>
              <a:rPr lang="en"/>
              <a:t> Part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Product Building</a:t>
            </a:r>
            <a:endParaRPr/>
          </a:p>
        </p:txBody>
      </p:sp>
      <p:sp>
        <p:nvSpPr>
          <p:cNvPr id="714" name="Google Shape;714;p13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Highlights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Introduction</a:t>
            </a:r>
            <a:endParaRPr/>
          </a:p>
        </p:txBody>
      </p:sp>
      <p:sp>
        <p:nvSpPr>
          <p:cNvPr id="720" name="Google Shape;720;p14"/>
          <p:cNvSpPr txBox="1"/>
          <p:nvPr>
            <p:ph idx="1" type="body"/>
          </p:nvPr>
        </p:nvSpPr>
        <p:spPr>
          <a:xfrm>
            <a:off x="661104" y="1523600"/>
            <a:ext cx="81975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Resource: Petfinder.com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Pet:</a:t>
            </a:r>
            <a:r>
              <a:rPr b="0" i="0" lang="en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18967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Photo: 72776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Size: Over 2.3 G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Pet Type: Cat &amp; Dog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21" name="Google Shape;72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325" y="2520050"/>
            <a:ext cx="4175400" cy="1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3d50f6d3f_1_6"/>
          <p:cNvSpPr txBox="1"/>
          <p:nvPr>
            <p:ph type="ctrTitle"/>
          </p:nvPr>
        </p:nvSpPr>
        <p:spPr>
          <a:xfrm>
            <a:off x="575000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Product Part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Introduction</a:t>
            </a:r>
            <a:endParaRPr/>
          </a:p>
        </p:txBody>
      </p:sp>
      <p:sp>
        <p:nvSpPr>
          <p:cNvPr id="728" name="Google Shape;7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075" y="1373725"/>
            <a:ext cx="4846100" cy="35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Introduction</a:t>
            </a:r>
            <a:endParaRPr/>
          </a:p>
        </p:txBody>
      </p:sp>
      <p:sp>
        <p:nvSpPr>
          <p:cNvPr id="735" name="Google Shape;73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913" y="1499400"/>
            <a:ext cx="6850181" cy="35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3208bb1c29_0_924"/>
          <p:cNvSpPr txBox="1"/>
          <p:nvPr>
            <p:ph type="title"/>
          </p:nvPr>
        </p:nvSpPr>
        <p:spPr>
          <a:xfrm>
            <a:off x="311700" y="34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742" name="Google Shape;742;g13208bb1c29_0_9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g13208bb1c29_0_924"/>
          <p:cNvSpPr txBox="1"/>
          <p:nvPr/>
        </p:nvSpPr>
        <p:spPr>
          <a:xfrm>
            <a:off x="473525" y="1026975"/>
            <a:ext cx="8134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Face Verification: </a:t>
            </a:r>
            <a:r>
              <a:rPr lang="en"/>
              <a:t>Validating a claimed </a:t>
            </a:r>
            <a:r>
              <a:rPr lang="en"/>
              <a:t>identify</a:t>
            </a:r>
            <a:r>
              <a:rPr lang="en"/>
              <a:t> based on the image of face. </a:t>
            </a:r>
            <a:r>
              <a:rPr lang="en">
                <a:highlight>
                  <a:schemeClr val="accent6"/>
                </a:highlight>
              </a:rPr>
              <a:t>One-to-one matching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Face Recognition: Identify a pet based on image of a face. This face has to be compared with all the registered persons. </a:t>
            </a:r>
            <a:r>
              <a:rPr lang="en">
                <a:highlight>
                  <a:schemeClr val="accent6"/>
                </a:highlight>
              </a:rPr>
              <a:t>One-to-many matching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	</a:t>
            </a:r>
            <a:r>
              <a:rPr lang="en" sz="800">
                <a:highlight>
                  <a:schemeClr val="lt1"/>
                </a:highlight>
              </a:rPr>
              <a:t>   Query Image              Images in Database</a:t>
            </a:r>
            <a:endParaRPr sz="800">
              <a:highlight>
                <a:schemeClr val="lt1"/>
              </a:highlight>
            </a:endParaRPr>
          </a:p>
        </p:txBody>
      </p:sp>
      <p:pic>
        <p:nvPicPr>
          <p:cNvPr id="744" name="Google Shape;744;g13208bb1c29_0_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75" y="1744525"/>
            <a:ext cx="635850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13208bb1c29_0_9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75" y="2476500"/>
            <a:ext cx="635850" cy="62448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13208bb1c29_0_924"/>
          <p:cNvSpPr/>
          <p:nvPr/>
        </p:nvSpPr>
        <p:spPr>
          <a:xfrm>
            <a:off x="1919225" y="1744525"/>
            <a:ext cx="291300" cy="13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47" name="Google Shape;747;g13208bb1c29_0_924"/>
          <p:cNvSpPr txBox="1"/>
          <p:nvPr/>
        </p:nvSpPr>
        <p:spPr>
          <a:xfrm>
            <a:off x="2517750" y="2700775"/>
            <a:ext cx="14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Same? </a:t>
            </a:r>
            <a:endParaRPr/>
          </a:p>
        </p:txBody>
      </p:sp>
      <p:pic>
        <p:nvPicPr>
          <p:cNvPr id="748" name="Google Shape;748;g13208bb1c29_0_9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025" y="1978725"/>
            <a:ext cx="732525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13208bb1c29_0_9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550" y="3798462"/>
            <a:ext cx="635850" cy="66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3208bb1c29_0_9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7571" y="3796168"/>
            <a:ext cx="3466904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3208bb1c29_0_9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0022" y="3817501"/>
            <a:ext cx="710802" cy="6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3208bb1c29_0_924"/>
          <p:cNvSpPr txBox="1"/>
          <p:nvPr/>
        </p:nvSpPr>
        <p:spPr>
          <a:xfrm>
            <a:off x="5658550" y="4557900"/>
            <a:ext cx="22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images match?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2.2 Architecture of Models</a:t>
            </a:r>
            <a:endParaRPr/>
          </a:p>
        </p:txBody>
      </p:sp>
      <p:sp>
        <p:nvSpPr>
          <p:cNvPr id="758" name="Google Shape;7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Google Shape;759;p17"/>
          <p:cNvCxnSpPr>
            <a:stCxn id="760" idx="0"/>
          </p:cNvCxnSpPr>
          <p:nvPr/>
        </p:nvCxnSpPr>
        <p:spPr>
          <a:xfrm rot="-5400000">
            <a:off x="7357345" y="3283099"/>
            <a:ext cx="27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17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62" name="Google Shape;762;p17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Recognition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3" name="Google Shape;763;p17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 Verification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4" name="Google Shape;764;p17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Training / Prediction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5" name="Google Shape;765;p17"/>
          <p:cNvSpPr/>
          <p:nvPr/>
        </p:nvSpPr>
        <p:spPr>
          <a:xfrm>
            <a:off x="28778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 &amp; Demos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6" name="Google Shape;766;p17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Training / Prediction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7" name="Google Shape;767;p17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 &amp; Demos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8" name="Google Shape;768;p17"/>
          <p:cNvCxnSpPr>
            <a:stCxn id="761" idx="2"/>
            <a:endCxn id="762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17"/>
          <p:cNvCxnSpPr>
            <a:stCxn id="763" idx="0"/>
            <a:endCxn id="761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17"/>
          <p:cNvCxnSpPr>
            <a:stCxn id="763" idx="2"/>
            <a:endCxn id="765" idx="0"/>
          </p:cNvCxnSpPr>
          <p:nvPr/>
        </p:nvCxnSpPr>
        <p:spPr>
          <a:xfrm flipH="1" rot="-5400000">
            <a:off x="2995647" y="25991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17"/>
          <p:cNvCxnSpPr>
            <a:stCxn id="764" idx="0"/>
            <a:endCxn id="763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17"/>
          <p:cNvCxnSpPr>
            <a:stCxn id="762" idx="2"/>
            <a:endCxn id="767" idx="0"/>
          </p:cNvCxnSpPr>
          <p:nvPr/>
        </p:nvCxnSpPr>
        <p:spPr>
          <a:xfrm flipH="1" rot="-5400000">
            <a:off x="6536390" y="25989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17"/>
          <p:cNvCxnSpPr>
            <a:stCxn id="766" idx="0"/>
            <a:endCxn id="762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208bb1c29_0_1200"/>
          <p:cNvSpPr txBox="1"/>
          <p:nvPr>
            <p:ph type="title"/>
          </p:nvPr>
        </p:nvSpPr>
        <p:spPr>
          <a:xfrm>
            <a:off x="262300" y="34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Overview </a:t>
            </a:r>
            <a:endParaRPr/>
          </a:p>
        </p:txBody>
      </p:sp>
      <p:sp>
        <p:nvSpPr>
          <p:cNvPr id="779" name="Google Shape;779;g13208bb1c29_0_1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g13208bb1c29_0_1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6025"/>
            <a:ext cx="8839199" cy="325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208bb1c29_0_0"/>
          <p:cNvSpPr txBox="1"/>
          <p:nvPr>
            <p:ph type="ctrTitle"/>
          </p:nvPr>
        </p:nvSpPr>
        <p:spPr>
          <a:xfrm>
            <a:off x="603425" y="1794125"/>
            <a:ext cx="55587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4. Face Verification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208bb1c29_0_909"/>
          <p:cNvSpPr txBox="1"/>
          <p:nvPr>
            <p:ph idx="12" type="sldNum"/>
          </p:nvPr>
        </p:nvSpPr>
        <p:spPr>
          <a:xfrm>
            <a:off x="8490304" y="4786725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1" name="Google Shape;791;g13208bb1c29_0_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75" y="152400"/>
            <a:ext cx="73952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208bb1c29_0_914"/>
          <p:cNvSpPr txBox="1"/>
          <p:nvPr>
            <p:ph idx="12" type="sldNum"/>
          </p:nvPr>
        </p:nvSpPr>
        <p:spPr>
          <a:xfrm>
            <a:off x="8490304" y="46541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g13208bb1c29_0_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25" y="608175"/>
            <a:ext cx="7581527" cy="37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3208bb1c29_0_919"/>
          <p:cNvSpPr txBox="1"/>
          <p:nvPr>
            <p:ph idx="12" type="sldNum"/>
          </p:nvPr>
        </p:nvSpPr>
        <p:spPr>
          <a:xfrm>
            <a:off x="84903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3" name="Google Shape;803;g13208bb1c29_0_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425" y="209250"/>
            <a:ext cx="733505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13208bb1c29_0_919">
            <a:hlinkClick action="ppaction://hlinksldjump" r:id="rId4"/>
          </p:cNvPr>
          <p:cNvSpPr/>
          <p:nvPr/>
        </p:nvSpPr>
        <p:spPr>
          <a:xfrm>
            <a:off x="8351675" y="4542550"/>
            <a:ext cx="719400" cy="544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cb474488d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Face Extraction</a:t>
            </a:r>
            <a:endParaRPr/>
          </a:p>
        </p:txBody>
      </p:sp>
      <p:sp>
        <p:nvSpPr>
          <p:cNvPr id="810" name="Google Shape;810;gacb474488d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acb474488d_0_11"/>
          <p:cNvSpPr txBox="1"/>
          <p:nvPr/>
        </p:nvSpPr>
        <p:spPr>
          <a:xfrm>
            <a:off x="921375" y="1518750"/>
            <a:ext cx="75228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For better performance in face verification, we need to extract the face part from our images to reduce noise.  </a:t>
            </a:r>
            <a:endParaRPr b="0" i="0" sz="1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12" name="Google Shape;812;gacb474488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150" y="2379975"/>
            <a:ext cx="1879228" cy="25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acb474488d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028" y="2379975"/>
            <a:ext cx="1908191" cy="25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4" name="Google Shape;814;gacb474488d_0_11"/>
          <p:cNvCxnSpPr/>
          <p:nvPr/>
        </p:nvCxnSpPr>
        <p:spPr>
          <a:xfrm>
            <a:off x="4029750" y="3726000"/>
            <a:ext cx="749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3d50f6d3f_7_0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1. Preface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acb474488d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Object Detection - YOLOv3</a:t>
            </a:r>
            <a:endParaRPr/>
          </a:p>
        </p:txBody>
      </p:sp>
      <p:sp>
        <p:nvSpPr>
          <p:cNvPr id="820" name="Google Shape;820;gacb474488d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acb474488d_0_84"/>
          <p:cNvSpPr txBox="1"/>
          <p:nvPr/>
        </p:nvSpPr>
        <p:spPr>
          <a:xfrm>
            <a:off x="795750" y="1468750"/>
            <a:ext cx="73143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Light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Introduced by Joseph in April 2018, the most popular and stable version of YOLO (You Only Look Once).</a:t>
            </a:r>
            <a:endParaRPr b="0" i="0" sz="1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22" name="Google Shape;822;gacb474488d_0_84"/>
          <p:cNvSpPr txBox="1"/>
          <p:nvPr/>
        </p:nvSpPr>
        <p:spPr>
          <a:xfrm>
            <a:off x="795750" y="2084475"/>
            <a:ext cx="7456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Light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Decent accuracy, but with really </a:t>
            </a:r>
            <a:r>
              <a:rPr b="1" i="0" lang="en" sz="1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short processing time</a:t>
            </a:r>
            <a:r>
              <a:rPr b="0" i="0" lang="en" sz="16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, which is important to our product.</a:t>
            </a:r>
            <a:endParaRPr b="0" i="0" sz="16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23" name="Google Shape;823;gacb474488d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482" y="2688675"/>
            <a:ext cx="3936844" cy="2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cb474488d_0_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829" name="Google Shape;829;gacb474488d_0_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acb474488d_0_214"/>
          <p:cNvSpPr txBox="1"/>
          <p:nvPr/>
        </p:nvSpPr>
        <p:spPr>
          <a:xfrm>
            <a:off x="849200" y="1418575"/>
            <a:ext cx="7305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Classification with Localization :</a:t>
            </a:r>
            <a:r>
              <a:rPr b="0" i="0" lang="en" sz="1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Feed the model with the location of box in training data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31" name="Google Shape;831;gacb474488d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775" y="2555175"/>
            <a:ext cx="46863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acb474488d_0_214"/>
          <p:cNvSpPr txBox="1"/>
          <p:nvPr/>
        </p:nvSpPr>
        <p:spPr>
          <a:xfrm>
            <a:off x="1852700" y="3367900"/>
            <a:ext cx="63015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:  whether there is an object in the box cell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[b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b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b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b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</a:t>
            </a: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] : location of the box cell (the location of centroid, height, width).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[c1, c2, c3…..]: the class of the object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cb474488d_0_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838" name="Google Shape;838;gacb474488d_0_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acb474488d_0_106"/>
          <p:cNvSpPr txBox="1"/>
          <p:nvPr/>
        </p:nvSpPr>
        <p:spPr>
          <a:xfrm>
            <a:off x="858850" y="1428225"/>
            <a:ext cx="30300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Intersection over Union (IoU)</a:t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40" name="Google Shape;840;gacb474488d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350" y="1779150"/>
            <a:ext cx="4252704" cy="331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b474488d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46" name="Google Shape;846;gacb474488d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gacb474488d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500" y="1017725"/>
            <a:ext cx="2455499" cy="32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acb474488d_0_116"/>
          <p:cNvSpPr txBox="1"/>
          <p:nvPr/>
        </p:nvSpPr>
        <p:spPr>
          <a:xfrm>
            <a:off x="4672100" y="4545150"/>
            <a:ext cx="3246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Ground Truth: Blue, Predicted: Yellow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49" name="Google Shape;849;gacb474488d_0_116"/>
          <p:cNvSpPr txBox="1"/>
          <p:nvPr/>
        </p:nvSpPr>
        <p:spPr>
          <a:xfrm>
            <a:off x="836275" y="1483700"/>
            <a:ext cx="34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 V3: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All Images that IoU &gt; 0.5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c9e9fee97_0_5"/>
          <p:cNvSpPr txBox="1"/>
          <p:nvPr>
            <p:ph idx="12" type="sldNum"/>
          </p:nvPr>
        </p:nvSpPr>
        <p:spPr>
          <a:xfrm>
            <a:off x="8490304" y="4786725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gac9e9fee97_0_5"/>
          <p:cNvSpPr txBox="1"/>
          <p:nvPr/>
        </p:nvSpPr>
        <p:spPr>
          <a:xfrm>
            <a:off x="1397200" y="1457525"/>
            <a:ext cx="112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56" name="Google Shape;856;gac9e9fee97_0_5"/>
          <p:cNvSpPr/>
          <p:nvPr/>
        </p:nvSpPr>
        <p:spPr>
          <a:xfrm>
            <a:off x="1079138" y="1421950"/>
            <a:ext cx="1242300" cy="6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Extracted 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Google Shape;857;gac9e9fee97_0_5"/>
          <p:cNvCxnSpPr/>
          <p:nvPr/>
        </p:nvCxnSpPr>
        <p:spPr>
          <a:xfrm flipH="1" rot="10800000">
            <a:off x="2524288" y="1810475"/>
            <a:ext cx="418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8" name="Google Shape;858;gac9e9fee97_0_5"/>
          <p:cNvSpPr/>
          <p:nvPr/>
        </p:nvSpPr>
        <p:spPr>
          <a:xfrm>
            <a:off x="3075825" y="1437875"/>
            <a:ext cx="1320900" cy="680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9525">
              <a:srgbClr val="FF9900">
                <a:alpha val="2156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Embedding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gac9e9fee97_0_5"/>
          <p:cNvCxnSpPr/>
          <p:nvPr/>
        </p:nvCxnSpPr>
        <p:spPr>
          <a:xfrm>
            <a:off x="4596800" y="1811975"/>
            <a:ext cx="369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0" name="Google Shape;860;gac9e9fee97_0_5"/>
          <p:cNvSpPr/>
          <p:nvPr/>
        </p:nvSpPr>
        <p:spPr>
          <a:xfrm>
            <a:off x="5166475" y="1421950"/>
            <a:ext cx="1296600" cy="6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Image Pairs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gac9e9fee97_0_5"/>
          <p:cNvCxnSpPr/>
          <p:nvPr/>
        </p:nvCxnSpPr>
        <p:spPr>
          <a:xfrm>
            <a:off x="6584300" y="1809275"/>
            <a:ext cx="393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2" name="Google Shape;862;gac9e9fee97_0_5"/>
          <p:cNvSpPr/>
          <p:nvPr/>
        </p:nvSpPr>
        <p:spPr>
          <a:xfrm>
            <a:off x="7093350" y="1439375"/>
            <a:ext cx="1296600" cy="6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ac9e9fee97_0_5"/>
          <p:cNvSpPr/>
          <p:nvPr/>
        </p:nvSpPr>
        <p:spPr>
          <a:xfrm>
            <a:off x="4197663" y="3412800"/>
            <a:ext cx="1389000" cy="73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Evaluation &amp; Diagnose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ac9e9fee97_0_5"/>
          <p:cNvSpPr/>
          <p:nvPr/>
        </p:nvSpPr>
        <p:spPr>
          <a:xfrm>
            <a:off x="6993300" y="3287550"/>
            <a:ext cx="1497000" cy="915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Verification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ac9e9fee97_0_5"/>
          <p:cNvCxnSpPr/>
          <p:nvPr/>
        </p:nvCxnSpPr>
        <p:spPr>
          <a:xfrm rot="10800000">
            <a:off x="5968688" y="3780600"/>
            <a:ext cx="642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6" name="Google Shape;866;gac9e9fee97_0_5"/>
          <p:cNvSpPr/>
          <p:nvPr/>
        </p:nvSpPr>
        <p:spPr>
          <a:xfrm>
            <a:off x="4510588" y="2514988"/>
            <a:ext cx="763125" cy="4848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😭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7" name="Google Shape;867;gac9e9fee97_0_5"/>
          <p:cNvCxnSpPr>
            <a:stCxn id="866" idx="1"/>
            <a:endCxn id="856" idx="2"/>
          </p:cNvCxnSpPr>
          <p:nvPr/>
        </p:nvCxnSpPr>
        <p:spPr>
          <a:xfrm rot="10800000">
            <a:off x="1700188" y="2101913"/>
            <a:ext cx="2810400" cy="6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med" w="med" type="triangle"/>
          </a:ln>
        </p:spPr>
      </p:cxnSp>
      <p:cxnSp>
        <p:nvCxnSpPr>
          <p:cNvPr id="868" name="Google Shape;868;gac9e9fee97_0_5"/>
          <p:cNvCxnSpPr>
            <a:stCxn id="866" idx="1"/>
            <a:endCxn id="858" idx="2"/>
          </p:cNvCxnSpPr>
          <p:nvPr/>
        </p:nvCxnSpPr>
        <p:spPr>
          <a:xfrm rot="10800000">
            <a:off x="3736288" y="2118113"/>
            <a:ext cx="774300" cy="6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med" w="med" type="triangle"/>
          </a:ln>
        </p:spPr>
      </p:cxnSp>
      <p:cxnSp>
        <p:nvCxnSpPr>
          <p:cNvPr id="869" name="Google Shape;869;gac9e9fee97_0_5"/>
          <p:cNvCxnSpPr>
            <a:stCxn id="866" idx="3"/>
            <a:endCxn id="860" idx="2"/>
          </p:cNvCxnSpPr>
          <p:nvPr/>
        </p:nvCxnSpPr>
        <p:spPr>
          <a:xfrm flipH="1" rot="10800000">
            <a:off x="5273713" y="2101913"/>
            <a:ext cx="541200" cy="6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gac9e9fee97_0_5"/>
          <p:cNvCxnSpPr>
            <a:stCxn id="866" idx="3"/>
            <a:endCxn id="862" idx="2"/>
          </p:cNvCxnSpPr>
          <p:nvPr/>
        </p:nvCxnSpPr>
        <p:spPr>
          <a:xfrm flipH="1" rot="10800000">
            <a:off x="5273713" y="2119613"/>
            <a:ext cx="2467800" cy="6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med" w="med" type="triangle"/>
          </a:ln>
        </p:spPr>
      </p:cxnSp>
      <p:sp>
        <p:nvSpPr>
          <p:cNvPr id="871" name="Google Shape;871;gac9e9fee97_0_5"/>
          <p:cNvSpPr/>
          <p:nvPr/>
        </p:nvSpPr>
        <p:spPr>
          <a:xfrm>
            <a:off x="6257100" y="2537825"/>
            <a:ext cx="721100" cy="4392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gac9e9fee97_0_5"/>
          <p:cNvCxnSpPr>
            <a:stCxn id="863" idx="0"/>
            <a:endCxn id="866" idx="2"/>
          </p:cNvCxnSpPr>
          <p:nvPr/>
        </p:nvCxnSpPr>
        <p:spPr>
          <a:xfrm rot="10800000">
            <a:off x="4892163" y="2999700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gac9e9fee97_0_5"/>
          <p:cNvCxnSpPr>
            <a:stCxn id="863" idx="0"/>
            <a:endCxn id="871" idx="2"/>
          </p:cNvCxnSpPr>
          <p:nvPr/>
        </p:nvCxnSpPr>
        <p:spPr>
          <a:xfrm rot="-5400000">
            <a:off x="5537013" y="2332050"/>
            <a:ext cx="435900" cy="1725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gac9e9fee97_0_5"/>
          <p:cNvCxnSpPr>
            <a:endCxn id="864" idx="0"/>
          </p:cNvCxnSpPr>
          <p:nvPr/>
        </p:nvCxnSpPr>
        <p:spPr>
          <a:xfrm>
            <a:off x="6978300" y="2757450"/>
            <a:ext cx="763500" cy="530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gac9e9fee97_0_5"/>
          <p:cNvCxnSpPr>
            <a:endCxn id="864" idx="0"/>
          </p:cNvCxnSpPr>
          <p:nvPr/>
        </p:nvCxnSpPr>
        <p:spPr>
          <a:xfrm flipH="1">
            <a:off x="7741800" y="2772450"/>
            <a:ext cx="60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c9e9fee97_0_98"/>
          <p:cNvSpPr txBox="1"/>
          <p:nvPr>
            <p:ph type="title"/>
          </p:nvPr>
        </p:nvSpPr>
        <p:spPr>
          <a:xfrm>
            <a:off x="311700" y="34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Embedding &amp; Pair</a:t>
            </a:r>
            <a:endParaRPr/>
          </a:p>
        </p:txBody>
      </p:sp>
      <p:sp>
        <p:nvSpPr>
          <p:cNvPr id="881" name="Google Shape;881;gac9e9fee97_0_98"/>
          <p:cNvSpPr txBox="1"/>
          <p:nvPr>
            <p:ph idx="4294967295" type="body"/>
          </p:nvPr>
        </p:nvSpPr>
        <p:spPr>
          <a:xfrm>
            <a:off x="212700" y="973100"/>
            <a:ext cx="85206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882" name="Google Shape;882;gac9e9fee97_0_98"/>
          <p:cNvSpPr txBox="1"/>
          <p:nvPr>
            <p:ph idx="12" type="sldNum"/>
          </p:nvPr>
        </p:nvSpPr>
        <p:spPr>
          <a:xfrm>
            <a:off x="7653883" y="4228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gac9e9fee97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200" y="1257300"/>
            <a:ext cx="991135" cy="10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ac9e9fee97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200" y="2772075"/>
            <a:ext cx="991125" cy="11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ac9e9fee97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7663" y="1181975"/>
            <a:ext cx="2019530" cy="10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ac9e9fee97_0_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7526" y="2561350"/>
            <a:ext cx="2039809" cy="10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ac9e9fee97_0_98"/>
          <p:cNvSpPr/>
          <p:nvPr/>
        </p:nvSpPr>
        <p:spPr>
          <a:xfrm>
            <a:off x="1671125" y="3101988"/>
            <a:ext cx="5223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ac9e9fee97_0_98"/>
          <p:cNvSpPr/>
          <p:nvPr/>
        </p:nvSpPr>
        <p:spPr>
          <a:xfrm>
            <a:off x="1671125" y="1575100"/>
            <a:ext cx="5223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ac9e9fee97_0_98"/>
          <p:cNvSpPr/>
          <p:nvPr/>
        </p:nvSpPr>
        <p:spPr>
          <a:xfrm>
            <a:off x="4321750" y="2178700"/>
            <a:ext cx="6150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ac9e9fee97_0_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2971" y="1685075"/>
            <a:ext cx="2835253" cy="10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ac9e9fee97_0_98"/>
          <p:cNvSpPr txBox="1"/>
          <p:nvPr/>
        </p:nvSpPr>
        <p:spPr>
          <a:xfrm>
            <a:off x="1491277" y="1348875"/>
            <a:ext cx="882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Embedding</a:t>
            </a:r>
            <a:endParaRPr b="0" i="0" sz="11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92" name="Google Shape;892;gac9e9fee97_0_98"/>
          <p:cNvSpPr txBox="1"/>
          <p:nvPr/>
        </p:nvSpPr>
        <p:spPr>
          <a:xfrm>
            <a:off x="1491275" y="2814000"/>
            <a:ext cx="882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Embedding</a:t>
            </a:r>
            <a:endParaRPr b="0" i="0" sz="11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93" name="Google Shape;893;gac9e9fee97_0_98"/>
          <p:cNvSpPr txBox="1"/>
          <p:nvPr/>
        </p:nvSpPr>
        <p:spPr>
          <a:xfrm>
            <a:off x="4065450" y="1840000"/>
            <a:ext cx="12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Append &amp; Shuffle</a:t>
            </a:r>
            <a:endParaRPr b="0" i="0" sz="11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94" name="Google Shape;894;gac9e9fee97_0_98"/>
          <p:cNvSpPr txBox="1"/>
          <p:nvPr/>
        </p:nvSpPr>
        <p:spPr>
          <a:xfrm>
            <a:off x="311700" y="2301650"/>
            <a:ext cx="16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ID: 9d466bbca-6</a:t>
            </a:r>
            <a:endParaRPr sz="1000"/>
          </a:p>
        </p:txBody>
      </p:sp>
      <p:sp>
        <p:nvSpPr>
          <p:cNvPr id="895" name="Google Shape;895;gac9e9fee97_0_98"/>
          <p:cNvSpPr txBox="1"/>
          <p:nvPr/>
        </p:nvSpPr>
        <p:spPr>
          <a:xfrm>
            <a:off x="311700" y="3907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ID: 4b148edd2-7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6" name="Google Shape;896;gac9e9fee97_0_98"/>
          <p:cNvSpPr/>
          <p:nvPr/>
        </p:nvSpPr>
        <p:spPr>
          <a:xfrm>
            <a:off x="4321750" y="3050100"/>
            <a:ext cx="6150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ac9e9fee97_0_98"/>
          <p:cNvSpPr txBox="1"/>
          <p:nvPr/>
        </p:nvSpPr>
        <p:spPr>
          <a:xfrm>
            <a:off x="4281425" y="2814000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Label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8" name="Google Shape;898;gac9e9fee97_0_98"/>
          <p:cNvSpPr txBox="1"/>
          <p:nvPr/>
        </p:nvSpPr>
        <p:spPr>
          <a:xfrm>
            <a:off x="5257975" y="2984700"/>
            <a:ext cx="15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1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c9e9fee97_0_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Embedding Models</a:t>
            </a:r>
            <a:endParaRPr/>
          </a:p>
        </p:txBody>
      </p:sp>
      <p:sp>
        <p:nvSpPr>
          <p:cNvPr id="904" name="Google Shape;904;gac9e9fee97_0_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VGG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ResNet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NasNet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DenseNet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Efficient Net</a:t>
            </a:r>
            <a:endParaRPr/>
          </a:p>
        </p:txBody>
      </p:sp>
      <p:sp>
        <p:nvSpPr>
          <p:cNvPr id="905" name="Google Shape;905;gac9e9fee97_0_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ac9e9fee97_0_92"/>
          <p:cNvSpPr/>
          <p:nvPr/>
        </p:nvSpPr>
        <p:spPr>
          <a:xfrm>
            <a:off x="2714450" y="2029500"/>
            <a:ext cx="577200" cy="456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ac9e9fee97_0_92"/>
          <p:cNvSpPr txBox="1"/>
          <p:nvPr/>
        </p:nvSpPr>
        <p:spPr>
          <a:xfrm>
            <a:off x="3773575" y="2029500"/>
            <a:ext cx="2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(90% Variation)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ccbfa02a7_0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Classification Methods</a:t>
            </a:r>
            <a:endParaRPr/>
          </a:p>
        </p:txBody>
      </p:sp>
      <p:sp>
        <p:nvSpPr>
          <p:cNvPr id="913" name="Google Shape;913;gaccbfa02a7_0_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accbfa02a7_0_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Logistic Regression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Random Forest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xgBoost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SVM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GBM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 Boost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208bb1c29_0_895"/>
          <p:cNvSpPr txBox="1"/>
          <p:nvPr>
            <p:ph type="title"/>
          </p:nvPr>
        </p:nvSpPr>
        <p:spPr>
          <a:xfrm>
            <a:off x="311700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 (Validation)</a:t>
            </a:r>
            <a:r>
              <a:rPr lang="en" sz="1466"/>
              <a:t> </a:t>
            </a:r>
            <a:endParaRPr sz="1466"/>
          </a:p>
        </p:txBody>
      </p:sp>
      <p:sp>
        <p:nvSpPr>
          <p:cNvPr id="920" name="Google Shape;920;g13208bb1c29_0_8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21" name="Google Shape;921;g13208bb1c29_0_895"/>
          <p:cNvGraphicFramePr/>
          <p:nvPr/>
        </p:nvGraphicFramePr>
        <p:xfrm>
          <a:off x="595325" y="12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{6D4DC1D4-2A00-4257-AB2D-BD3DB7602099}</a:tableStyleId>
              </a:tblPr>
              <a:tblGrid>
                <a:gridCol w="1474325"/>
                <a:gridCol w="1212625"/>
                <a:gridCol w="1343475"/>
                <a:gridCol w="1343475"/>
                <a:gridCol w="1343475"/>
                <a:gridCol w="1343475"/>
              </a:tblGrid>
              <a:tr h="4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NasNet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EfficientNet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Logistic Regression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Random Forest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XG Boost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Light GBM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Cat Boost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SVM (Gaussian Kernel)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9900"/>
                          </a:highlight>
                        </a:rPr>
                        <a:t>0.902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22" name="Google Shape;922;g13208bb1c29_0_895"/>
          <p:cNvSpPr txBox="1"/>
          <p:nvPr/>
        </p:nvSpPr>
        <p:spPr>
          <a:xfrm>
            <a:off x="507750" y="811650"/>
            <a:ext cx="24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AUC Score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ccbfa02a7_1_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Classification Performance Evaluation</a:t>
            </a:r>
            <a:endParaRPr/>
          </a:p>
        </p:txBody>
      </p:sp>
      <p:sp>
        <p:nvSpPr>
          <p:cNvPr id="928" name="Google Shape;928;gaccbfa02a7_1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gaccbfa02a7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50" y="1151100"/>
            <a:ext cx="5097824" cy="34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3d50f6d3f_7_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Beginning</a:t>
            </a:r>
            <a:endParaRPr/>
          </a:p>
        </p:txBody>
      </p:sp>
      <p:sp>
        <p:nvSpPr>
          <p:cNvPr id="407" name="Google Shape;407;g133d50f6d3f_7_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g133d50f6d3f_7_91"/>
          <p:cNvGrpSpPr/>
          <p:nvPr/>
        </p:nvGrpSpPr>
        <p:grpSpPr>
          <a:xfrm>
            <a:off x="4202609" y="1533165"/>
            <a:ext cx="4301645" cy="2592805"/>
            <a:chOff x="4202609" y="1533165"/>
            <a:chExt cx="4301645" cy="2592805"/>
          </a:xfrm>
        </p:grpSpPr>
        <p:pic>
          <p:nvPicPr>
            <p:cNvPr id="409" name="Google Shape;409;g133d50f6d3f_7_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02609" y="1533165"/>
              <a:ext cx="1792557" cy="259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g133d50f6d3f_7_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21114" y="1533165"/>
              <a:ext cx="2383140" cy="2592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g133d50f6d3f_7_91"/>
          <p:cNvGrpSpPr/>
          <p:nvPr/>
        </p:nvGrpSpPr>
        <p:grpSpPr>
          <a:xfrm>
            <a:off x="623200" y="1561565"/>
            <a:ext cx="3415562" cy="2729452"/>
            <a:chOff x="661100" y="1533165"/>
            <a:chExt cx="3415562" cy="2729452"/>
          </a:xfrm>
        </p:grpSpPr>
        <p:pic>
          <p:nvPicPr>
            <p:cNvPr id="412" name="Google Shape;412;g133d50f6d3f_7_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1100" y="1876644"/>
              <a:ext cx="3415562" cy="21659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3" name="Google Shape;413;g133d50f6d3f_7_91"/>
            <p:cNvCxnSpPr/>
            <p:nvPr/>
          </p:nvCxnSpPr>
          <p:spPr>
            <a:xfrm>
              <a:off x="996902" y="1533165"/>
              <a:ext cx="2488818" cy="2729452"/>
            </a:xfrm>
            <a:prstGeom prst="straightConnector1">
              <a:avLst/>
            </a:prstGeom>
            <a:noFill/>
            <a:ln cap="flat" cmpd="sng" w="76200">
              <a:solidFill>
                <a:srgbClr val="FEAA1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g133d50f6d3f_7_91"/>
            <p:cNvCxnSpPr/>
            <p:nvPr/>
          </p:nvCxnSpPr>
          <p:spPr>
            <a:xfrm flipH="1">
              <a:off x="873149" y="1588168"/>
              <a:ext cx="2413191" cy="2674449"/>
            </a:xfrm>
            <a:prstGeom prst="straightConnector1">
              <a:avLst/>
            </a:prstGeom>
            <a:noFill/>
            <a:ln cap="flat" cmpd="sng" w="76200">
              <a:solidFill>
                <a:srgbClr val="FEAA1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ccbfa02a7_1_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2857"/>
              <a:buNone/>
            </a:pPr>
            <a:r>
              <a:rPr lang="en"/>
              <a:t>Classification Performance Evaluation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2857"/>
              <a:buNone/>
            </a:pPr>
            <a:r>
              <a:t/>
            </a:r>
            <a:endParaRPr/>
          </a:p>
        </p:txBody>
      </p:sp>
      <p:sp>
        <p:nvSpPr>
          <p:cNvPr id="935" name="Google Shape;935;gaccbfa02a7_1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gaccbfa02a7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0" y="1081125"/>
            <a:ext cx="4959949" cy="38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ace06163d2_5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Some Demos</a:t>
            </a:r>
            <a:endParaRPr/>
          </a:p>
        </p:txBody>
      </p:sp>
      <p:sp>
        <p:nvSpPr>
          <p:cNvPr id="942" name="Google Shape;942;gace06163d2_5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gace06163d2_5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50" y="1423800"/>
            <a:ext cx="2908218" cy="14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ace06163d2_5_2"/>
          <p:cNvSpPr txBox="1"/>
          <p:nvPr/>
        </p:nvSpPr>
        <p:spPr>
          <a:xfrm>
            <a:off x="1488600" y="2910800"/>
            <a:ext cx="20379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Predicted: same,      Actual: same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Probability</a:t>
            </a: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: 0.854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45" name="Google Shape;945;gace06163d2_5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7225" y="1393500"/>
            <a:ext cx="2821340" cy="134151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ace06163d2_5_2"/>
          <p:cNvSpPr txBox="1"/>
          <p:nvPr/>
        </p:nvSpPr>
        <p:spPr>
          <a:xfrm>
            <a:off x="5038275" y="2794025"/>
            <a:ext cx="2037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Predicted: same,    Actual: same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Probability</a:t>
            </a: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: 0.970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47" name="Google Shape;947;gace06163d2_5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950" y="3370600"/>
            <a:ext cx="2765849" cy="131900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ace06163d2_5_2"/>
          <p:cNvSpPr txBox="1"/>
          <p:nvPr/>
        </p:nvSpPr>
        <p:spPr>
          <a:xfrm>
            <a:off x="1372925" y="4635750"/>
            <a:ext cx="2037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Predicted: same,      Actual: same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Probability</a:t>
            </a: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: 0.930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49" name="Google Shape;949;gace06163d2_5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2075" y="3235212"/>
            <a:ext cx="2900603" cy="14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ace06163d2_5_2"/>
          <p:cNvSpPr txBox="1"/>
          <p:nvPr/>
        </p:nvSpPr>
        <p:spPr>
          <a:xfrm>
            <a:off x="4884975" y="4635750"/>
            <a:ext cx="2369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Predicted: different,      Actual: different</a:t>
            </a:r>
            <a:endParaRPr b="0" i="0" sz="10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Probability</a:t>
            </a:r>
            <a:r>
              <a:rPr b="0" i="0" lang="en" sz="1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: 0.942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3208bb1c29_0_1222"/>
          <p:cNvSpPr txBox="1"/>
          <p:nvPr>
            <p:ph type="ctrTitle"/>
          </p:nvPr>
        </p:nvSpPr>
        <p:spPr>
          <a:xfrm>
            <a:off x="603425" y="1794125"/>
            <a:ext cx="55587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</a:t>
            </a:r>
            <a:r>
              <a:rPr lang="en"/>
              <a:t>. Face Recognition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208bb1c29_0_1232"/>
          <p:cNvSpPr txBox="1"/>
          <p:nvPr>
            <p:ph idx="12" type="sldNum"/>
          </p:nvPr>
        </p:nvSpPr>
        <p:spPr>
          <a:xfrm>
            <a:off x="8490304" y="4786725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g13208bb1c29_0_1232">
            <a:hlinkClick action="ppaction://hlinksldjump" r:id="rId3"/>
          </p:cNvPr>
          <p:cNvSpPr/>
          <p:nvPr/>
        </p:nvSpPr>
        <p:spPr>
          <a:xfrm>
            <a:off x="2424925" y="1979750"/>
            <a:ext cx="805200" cy="5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g13208bb1c29_0_1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400" y="151975"/>
            <a:ext cx="5703127" cy="47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208bb1c29_0_1239"/>
          <p:cNvSpPr txBox="1"/>
          <p:nvPr>
            <p:ph idx="12" type="sldNum"/>
          </p:nvPr>
        </p:nvSpPr>
        <p:spPr>
          <a:xfrm>
            <a:off x="8490304" y="4786725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g13208bb1c29_0_1239">
            <a:hlinkClick action="ppaction://hlinksldjump" r:id="rId3"/>
          </p:cNvPr>
          <p:cNvSpPr/>
          <p:nvPr/>
        </p:nvSpPr>
        <p:spPr>
          <a:xfrm>
            <a:off x="2424925" y="1979750"/>
            <a:ext cx="805200" cy="5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9" name="Google Shape;969;g13208bb1c29_0_1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050" y="359027"/>
            <a:ext cx="6607749" cy="4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6.2 Evaluation Metrics</a:t>
            </a:r>
            <a:endParaRPr/>
          </a:p>
        </p:txBody>
      </p:sp>
      <p:sp>
        <p:nvSpPr>
          <p:cNvPr id="975" name="Google Shape;97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3"/>
          <p:cNvSpPr txBox="1"/>
          <p:nvPr>
            <p:ph idx="1" type="body"/>
          </p:nvPr>
        </p:nvSpPr>
        <p:spPr>
          <a:xfrm>
            <a:off x="726473" y="1420945"/>
            <a:ext cx="6452996" cy="5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33333"/>
              <a:buNone/>
            </a:pPr>
            <a:r>
              <a:rPr lang="en"/>
              <a:t>The metrics should reflect real user experience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 txBox="1"/>
          <p:nvPr/>
        </p:nvSpPr>
        <p:spPr>
          <a:xfrm>
            <a:off x="726473" y="2523546"/>
            <a:ext cx="1402365" cy="8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Users upload a photo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78" name="Google Shape;978;p63"/>
          <p:cNvSpPr txBox="1"/>
          <p:nvPr/>
        </p:nvSpPr>
        <p:spPr>
          <a:xfrm>
            <a:off x="2702720" y="2523546"/>
            <a:ext cx="1764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Model returns </a:t>
            </a: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 numbers of </a:t>
            </a: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photos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979" name="Google Shape;979;p63"/>
          <p:cNvCxnSpPr/>
          <p:nvPr/>
        </p:nvCxnSpPr>
        <p:spPr>
          <a:xfrm flipH="1" rot="10800000">
            <a:off x="4214815" y="2455174"/>
            <a:ext cx="290511" cy="499400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0" name="Google Shape;980;p63"/>
          <p:cNvSpPr txBox="1"/>
          <p:nvPr/>
        </p:nvSpPr>
        <p:spPr>
          <a:xfrm>
            <a:off x="4505326" y="2042302"/>
            <a:ext cx="1764506" cy="8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Any photo shows the target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981" name="Google Shape;981;p63"/>
          <p:cNvCxnSpPr/>
          <p:nvPr/>
        </p:nvCxnSpPr>
        <p:spPr>
          <a:xfrm>
            <a:off x="6269832" y="2499091"/>
            <a:ext cx="573882" cy="0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2" name="Google Shape;982;p63"/>
          <p:cNvCxnSpPr/>
          <p:nvPr/>
        </p:nvCxnSpPr>
        <p:spPr>
          <a:xfrm>
            <a:off x="2128838" y="2961878"/>
            <a:ext cx="573882" cy="0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3" name="Google Shape;983;p63"/>
          <p:cNvSpPr txBox="1"/>
          <p:nvPr/>
        </p:nvSpPr>
        <p:spPr>
          <a:xfrm>
            <a:off x="6843714" y="2236993"/>
            <a:ext cx="1064417" cy="42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success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984" name="Google Shape;984;p63"/>
          <p:cNvCxnSpPr/>
          <p:nvPr/>
        </p:nvCxnSpPr>
        <p:spPr>
          <a:xfrm>
            <a:off x="4238630" y="3116776"/>
            <a:ext cx="266696" cy="523596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5" name="Google Shape;985;p63"/>
          <p:cNvSpPr txBox="1"/>
          <p:nvPr/>
        </p:nvSpPr>
        <p:spPr>
          <a:xfrm>
            <a:off x="4505326" y="3159128"/>
            <a:ext cx="1764506" cy="8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 photo shows the target pet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986" name="Google Shape;986;p63"/>
          <p:cNvCxnSpPr/>
          <p:nvPr/>
        </p:nvCxnSpPr>
        <p:spPr>
          <a:xfrm>
            <a:off x="6249587" y="3560235"/>
            <a:ext cx="573882" cy="0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7" name="Google Shape;987;p63"/>
          <p:cNvSpPr txBox="1"/>
          <p:nvPr/>
        </p:nvSpPr>
        <p:spPr>
          <a:xfrm>
            <a:off x="6823469" y="3298137"/>
            <a:ext cx="1241825" cy="42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failure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88" name="Google Shape;988;p63"/>
          <p:cNvSpPr txBox="1"/>
          <p:nvPr/>
        </p:nvSpPr>
        <p:spPr>
          <a:xfrm>
            <a:off x="1157478" y="4076928"/>
            <a:ext cx="7700771" cy="8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Recall@k</a:t>
            </a: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: The average </a:t>
            </a: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success</a:t>
            </a: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rate for k returned photos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3208bb1c29_0_1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rPr lang="en"/>
              <a:t>Face Recognition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13208bb1c29_0_1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00"/>
                </a:highlight>
              </a:rPr>
              <a:t>Triplet Loss Model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Proxy NCA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Contrastive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6"/>
                </a:highlight>
              </a:rPr>
              <a:t>Proxy Anchor Loss Model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995" name="Google Shape;995;g13208bb1c29_0_1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3208bb1c29_0_1246"/>
          <p:cNvSpPr txBox="1"/>
          <p:nvPr>
            <p:ph idx="12" type="sldNum"/>
          </p:nvPr>
        </p:nvSpPr>
        <p:spPr>
          <a:xfrm>
            <a:off x="8461904" y="45312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1" name="Google Shape;1001;g13208bb1c29_0_1246">
            <a:hlinkClick action="ppaction://hlinksldjump" r:id="rId3"/>
          </p:cNvPr>
          <p:cNvSpPr/>
          <p:nvPr/>
        </p:nvSpPr>
        <p:spPr>
          <a:xfrm>
            <a:off x="2424925" y="1979750"/>
            <a:ext cx="805200" cy="5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g13208bb1c29_0_1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625" y="1299475"/>
            <a:ext cx="7405823" cy="3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13208bb1c29_0_1246"/>
          <p:cNvSpPr txBox="1"/>
          <p:nvPr/>
        </p:nvSpPr>
        <p:spPr>
          <a:xfrm>
            <a:off x="1277625" y="486300"/>
            <a:ext cx="404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Performance </a:t>
            </a:r>
            <a:r>
              <a:rPr lang="en" sz="2200"/>
              <a:t>Evaluation</a:t>
            </a:r>
            <a:r>
              <a:rPr lang="en" sz="2200"/>
              <a:t> </a:t>
            </a:r>
            <a:endParaRPr sz="2200"/>
          </a:p>
        </p:txBody>
      </p:sp>
      <p:sp>
        <p:nvSpPr>
          <p:cNvPr id="1004" name="Google Shape;1004;g13208bb1c29_0_1246"/>
          <p:cNvSpPr txBox="1"/>
          <p:nvPr/>
        </p:nvSpPr>
        <p:spPr>
          <a:xfrm>
            <a:off x="1360050" y="4220300"/>
            <a:ext cx="420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Anchor Loss Model: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Recall @ 40: 0.954</a:t>
            </a:r>
            <a:endParaRPr sz="1100"/>
          </a:p>
        </p:txBody>
      </p:sp>
      <p:sp>
        <p:nvSpPr>
          <p:cNvPr id="1005" name="Google Shape;1005;g13208bb1c29_0_1246">
            <a:hlinkClick action="ppaction://hlinksldjump" r:id="rId5"/>
          </p:cNvPr>
          <p:cNvSpPr/>
          <p:nvPr/>
        </p:nvSpPr>
        <p:spPr>
          <a:xfrm>
            <a:off x="8398975" y="4570925"/>
            <a:ext cx="653700" cy="523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ce06163d2_1_0"/>
          <p:cNvSpPr txBox="1"/>
          <p:nvPr>
            <p:ph type="ctrTitle"/>
          </p:nvPr>
        </p:nvSpPr>
        <p:spPr>
          <a:xfrm>
            <a:off x="582159" y="2353137"/>
            <a:ext cx="5558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5.1. CNN Approach: Triplet  </a:t>
            </a:r>
            <a:br>
              <a:rPr lang="en"/>
            </a:br>
            <a:r>
              <a:rPr lang="en"/>
              <a:t>     Loss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ac9e9fee97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What is Triplet Loss? </a:t>
            </a:r>
            <a:endParaRPr/>
          </a:p>
        </p:txBody>
      </p:sp>
      <p:sp>
        <p:nvSpPr>
          <p:cNvPr id="1016" name="Google Shape;1016;gac9e9fee97_0_11"/>
          <p:cNvSpPr txBox="1"/>
          <p:nvPr>
            <p:ph idx="12" type="sldNum"/>
          </p:nvPr>
        </p:nvSpPr>
        <p:spPr>
          <a:xfrm>
            <a:off x="8504254" y="46603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ac9e9fee97_0_11"/>
          <p:cNvSpPr txBox="1"/>
          <p:nvPr/>
        </p:nvSpPr>
        <p:spPr>
          <a:xfrm>
            <a:off x="1314275" y="1863500"/>
            <a:ext cx="112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18" name="Google Shape;1018;gac9e9fee97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225" y="1318000"/>
            <a:ext cx="4603058" cy="35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ac9e9fee97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3708" y="2031525"/>
            <a:ext cx="3160617" cy="42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ac9e9fee97_0_11"/>
          <p:cNvSpPr txBox="1"/>
          <p:nvPr/>
        </p:nvSpPr>
        <p:spPr>
          <a:xfrm>
            <a:off x="5779200" y="1564450"/>
            <a:ext cx="1811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Loss Function: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21" name="Google Shape;1021;gac9e9fee97_0_11"/>
          <p:cNvSpPr txBox="1"/>
          <p:nvPr/>
        </p:nvSpPr>
        <p:spPr>
          <a:xfrm>
            <a:off x="583900" y="2455950"/>
            <a:ext cx="6537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d(a,p)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22" name="Google Shape;1022;gac9e9fee97_0_11"/>
          <p:cNvSpPr txBox="1"/>
          <p:nvPr/>
        </p:nvSpPr>
        <p:spPr>
          <a:xfrm>
            <a:off x="583900" y="3325450"/>
            <a:ext cx="6537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d(a,n)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23" name="Google Shape;1023;gac9e9fee97_0_11"/>
          <p:cNvSpPr txBox="1"/>
          <p:nvPr/>
        </p:nvSpPr>
        <p:spPr>
          <a:xfrm>
            <a:off x="685175" y="1357850"/>
            <a:ext cx="1756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d: Euclidean Distance</a:t>
            </a:r>
            <a:endParaRPr b="0" i="0" sz="11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24" name="Google Shape;1024;gac9e9fee97_0_11"/>
          <p:cNvSpPr/>
          <p:nvPr/>
        </p:nvSpPr>
        <p:spPr>
          <a:xfrm>
            <a:off x="1129050" y="2123025"/>
            <a:ext cx="222000" cy="1090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ac9e9fee97_0_11"/>
          <p:cNvSpPr/>
          <p:nvPr/>
        </p:nvSpPr>
        <p:spPr>
          <a:xfrm>
            <a:off x="1056225" y="2127950"/>
            <a:ext cx="294900" cy="2195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ac9e9fee97_0_11"/>
          <p:cNvSpPr txBox="1"/>
          <p:nvPr/>
        </p:nvSpPr>
        <p:spPr>
          <a:xfrm>
            <a:off x="5946275" y="2876875"/>
            <a:ext cx="288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Minimizes the distance between an anchor and a positive; maximizes the distance between the anchor and a </a:t>
            </a:r>
            <a:r>
              <a:rPr lang="en"/>
              <a:t>negative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3d50f6d3f_7_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2. Idea</a:t>
            </a:r>
            <a:endParaRPr/>
          </a:p>
        </p:txBody>
      </p:sp>
      <p:sp>
        <p:nvSpPr>
          <p:cNvPr id="420" name="Google Shape;420;g133d50f6d3f_7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g133d50f6d3f_7_103"/>
          <p:cNvGrpSpPr/>
          <p:nvPr/>
        </p:nvGrpSpPr>
        <p:grpSpPr>
          <a:xfrm>
            <a:off x="847386" y="1915275"/>
            <a:ext cx="2459579" cy="2627617"/>
            <a:chOff x="847386" y="1915275"/>
            <a:chExt cx="2459579" cy="2627617"/>
          </a:xfrm>
        </p:grpSpPr>
        <p:pic>
          <p:nvPicPr>
            <p:cNvPr id="422" name="Google Shape;422;g133d50f6d3f_7_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386" y="1915275"/>
              <a:ext cx="2038647" cy="2218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g133d50f6d3f_7_103"/>
            <p:cNvSpPr txBox="1"/>
            <p:nvPr/>
          </p:nvSpPr>
          <p:spPr>
            <a:xfrm>
              <a:off x="1457539" y="4235115"/>
              <a:ext cx="18494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g133d50f6d3f_7_103"/>
          <p:cNvGrpSpPr/>
          <p:nvPr/>
        </p:nvGrpSpPr>
        <p:grpSpPr>
          <a:xfrm>
            <a:off x="2994144" y="2785654"/>
            <a:ext cx="2495693" cy="307777"/>
            <a:chOff x="2994144" y="2785654"/>
            <a:chExt cx="2495693" cy="307777"/>
          </a:xfrm>
        </p:grpSpPr>
        <p:cxnSp>
          <p:nvCxnSpPr>
            <p:cNvPr id="425" name="Google Shape;425;g133d50f6d3f_7_103"/>
            <p:cNvCxnSpPr/>
            <p:nvPr/>
          </p:nvCxnSpPr>
          <p:spPr>
            <a:xfrm>
              <a:off x="2994144" y="3093431"/>
              <a:ext cx="2495693" cy="0"/>
            </a:xfrm>
            <a:prstGeom prst="straightConnector1">
              <a:avLst/>
            </a:prstGeom>
            <a:noFill/>
            <a:ln cap="flat" cmpd="sng" w="9525">
              <a:solidFill>
                <a:srgbClr val="FEAA1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26" name="Google Shape;426;g133d50f6d3f_7_103"/>
            <p:cNvSpPr txBox="1"/>
            <p:nvPr/>
          </p:nvSpPr>
          <p:spPr>
            <a:xfrm>
              <a:off x="3667912" y="2785654"/>
              <a:ext cx="11481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Our Product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g133d50f6d3f_7_103"/>
          <p:cNvGrpSpPr/>
          <p:nvPr/>
        </p:nvGrpSpPr>
        <p:grpSpPr>
          <a:xfrm>
            <a:off x="5489836" y="2230595"/>
            <a:ext cx="3396867" cy="1725672"/>
            <a:chOff x="5489836" y="2230595"/>
            <a:chExt cx="3396867" cy="1725672"/>
          </a:xfrm>
        </p:grpSpPr>
        <p:pic>
          <p:nvPicPr>
            <p:cNvPr id="428" name="Google Shape;428;g133d50f6d3f_7_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0576" y="2230595"/>
              <a:ext cx="1586127" cy="172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拄手杖的人" id="429" name="Google Shape;429;g133d50f6d3f_7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9836" y="2571750"/>
              <a:ext cx="1806694" cy="120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1"/>
          <p:cNvSpPr txBox="1"/>
          <p:nvPr>
            <p:ph type="ctrTitle"/>
          </p:nvPr>
        </p:nvSpPr>
        <p:spPr>
          <a:xfrm>
            <a:off x="560895" y="2135400"/>
            <a:ext cx="5933106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5.2 CNN Approach: Proxy  </a:t>
            </a:r>
            <a:br>
              <a:rPr lang="en"/>
            </a:br>
            <a:r>
              <a:rPr lang="en"/>
              <a:t>     Anchor Loss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6.1 Loss function: Proxy anchor loss </a:t>
            </a:r>
            <a:endParaRPr/>
          </a:p>
        </p:txBody>
      </p:sp>
      <p:sp>
        <p:nvSpPr>
          <p:cNvPr id="1037" name="Google Shape;103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6" y="1963249"/>
            <a:ext cx="1897544" cy="2095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61"/>
          <p:cNvSpPr/>
          <p:nvPr/>
        </p:nvSpPr>
        <p:spPr>
          <a:xfrm>
            <a:off x="892968" y="2321720"/>
            <a:ext cx="185738" cy="192881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1"/>
          <p:cNvSpPr/>
          <p:nvPr/>
        </p:nvSpPr>
        <p:spPr>
          <a:xfrm>
            <a:off x="892968" y="3518297"/>
            <a:ext cx="185738" cy="192881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848DA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1"/>
          <p:cNvSpPr/>
          <p:nvPr/>
        </p:nvSpPr>
        <p:spPr>
          <a:xfrm>
            <a:off x="892968" y="2914650"/>
            <a:ext cx="185738" cy="192881"/>
          </a:xfrm>
          <a:prstGeom prst="rect">
            <a:avLst/>
          </a:prstGeom>
          <a:solidFill>
            <a:srgbClr val="848DA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1"/>
          <p:cNvSpPr txBox="1"/>
          <p:nvPr/>
        </p:nvSpPr>
        <p:spPr>
          <a:xfrm>
            <a:off x="1100138" y="2176727"/>
            <a:ext cx="621506" cy="45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Pet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3" name="Google Shape;1043;p61"/>
          <p:cNvSpPr txBox="1"/>
          <p:nvPr/>
        </p:nvSpPr>
        <p:spPr>
          <a:xfrm>
            <a:off x="1100138" y="2748228"/>
            <a:ext cx="621506" cy="45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Pet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4" name="Google Shape;1044;p61"/>
          <p:cNvSpPr txBox="1"/>
          <p:nvPr/>
        </p:nvSpPr>
        <p:spPr>
          <a:xfrm>
            <a:off x="1078706" y="3388650"/>
            <a:ext cx="621506" cy="45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Pet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45" name="Google Shape;1045;p61"/>
          <p:cNvCxnSpPr/>
          <p:nvPr/>
        </p:nvCxnSpPr>
        <p:spPr>
          <a:xfrm>
            <a:off x="2361357" y="1963249"/>
            <a:ext cx="0" cy="356671"/>
          </a:xfrm>
          <a:prstGeom prst="straightConnector1">
            <a:avLst/>
          </a:prstGeom>
          <a:noFill/>
          <a:ln cap="flat" cmpd="sng" w="28575">
            <a:solidFill>
              <a:srgbClr val="2528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6" name="Google Shape;1046;p61"/>
          <p:cNvSpPr txBox="1"/>
          <p:nvPr/>
        </p:nvSpPr>
        <p:spPr>
          <a:xfrm>
            <a:off x="1591665" y="1599119"/>
            <a:ext cx="16764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Proxy for Pet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7" name="Google Shape;1047;p61"/>
          <p:cNvCxnSpPr/>
          <p:nvPr/>
        </p:nvCxnSpPr>
        <p:spPr>
          <a:xfrm>
            <a:off x="3801866" y="2347690"/>
            <a:ext cx="564356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8" name="Google Shape;1048;p61"/>
          <p:cNvSpPr txBox="1"/>
          <p:nvPr/>
        </p:nvSpPr>
        <p:spPr>
          <a:xfrm>
            <a:off x="4366222" y="1931955"/>
            <a:ext cx="2464594" cy="866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In-class distance from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points to Proxy (</a:t>
            </a:r>
            <a:r>
              <a:rPr b="1" i="0" lang="en" sz="1800" u="none" cap="none" strike="noStrike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IDPP</a:t>
            </a: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49" name="Google Shape;1049;p61"/>
          <p:cNvCxnSpPr/>
          <p:nvPr/>
        </p:nvCxnSpPr>
        <p:spPr>
          <a:xfrm>
            <a:off x="3801866" y="3291418"/>
            <a:ext cx="564356" cy="0"/>
          </a:xfrm>
          <a:prstGeom prst="straightConnector1">
            <a:avLst/>
          </a:prstGeom>
          <a:noFill/>
          <a:ln cap="flat" cmpd="sng" w="57150">
            <a:solidFill>
              <a:srgbClr val="848D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61"/>
          <p:cNvSpPr txBox="1"/>
          <p:nvPr/>
        </p:nvSpPr>
        <p:spPr>
          <a:xfrm>
            <a:off x="4366222" y="2858161"/>
            <a:ext cx="3186113" cy="8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Between-class distance from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points to Proxy (</a:t>
            </a:r>
            <a:r>
              <a:rPr b="1" i="0" lang="en" sz="1800" u="none" cap="none" strike="noStrike">
                <a:solidFill>
                  <a:srgbClr val="848DA8"/>
                </a:solidFill>
                <a:latin typeface="Barlow Light"/>
                <a:ea typeface="Barlow Light"/>
                <a:cs typeface="Barlow Light"/>
                <a:sym typeface="Barlow Light"/>
              </a:rPr>
              <a:t>BDPP</a:t>
            </a: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51" name="Google Shape;1051;p61"/>
          <p:cNvSpPr txBox="1"/>
          <p:nvPr/>
        </p:nvSpPr>
        <p:spPr>
          <a:xfrm>
            <a:off x="4819713" y="3976624"/>
            <a:ext cx="691689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1"/>
          <p:cNvSpPr txBox="1"/>
          <p:nvPr/>
        </p:nvSpPr>
        <p:spPr>
          <a:xfrm>
            <a:off x="2647263" y="4125278"/>
            <a:ext cx="30173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Loss for each proxy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p61"/>
          <p:cNvCxnSpPr/>
          <p:nvPr/>
        </p:nvCxnSpPr>
        <p:spPr>
          <a:xfrm>
            <a:off x="5379243" y="4333839"/>
            <a:ext cx="1993106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4" name="Google Shape;1054;p61"/>
          <p:cNvSpPr txBox="1"/>
          <p:nvPr/>
        </p:nvSpPr>
        <p:spPr>
          <a:xfrm>
            <a:off x="5643561" y="3959796"/>
            <a:ext cx="172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</a:t>
            </a: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IDPP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1"/>
          <p:cNvSpPr txBox="1"/>
          <p:nvPr/>
        </p:nvSpPr>
        <p:spPr>
          <a:xfrm>
            <a:off x="5643561" y="4339441"/>
            <a:ext cx="172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</a:t>
            </a:r>
            <a:r>
              <a:rPr b="1" i="0" lang="en" sz="1800" u="none" cap="none" strike="noStrike">
                <a:solidFill>
                  <a:srgbClr val="848DA8"/>
                </a:solidFill>
                <a:latin typeface="Arial"/>
                <a:ea typeface="Arial"/>
                <a:cs typeface="Arial"/>
                <a:sym typeface="Arial"/>
              </a:rPr>
              <a:t>BDPP</a:t>
            </a:r>
            <a:endParaRPr b="0" i="0" sz="1800" u="none" cap="none" strike="noStrike">
              <a:solidFill>
                <a:srgbClr val="848D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1">
            <a:hlinkClick action="ppaction://hlinksldjump" r:id="rId5"/>
          </p:cNvPr>
          <p:cNvSpPr/>
          <p:nvPr/>
        </p:nvSpPr>
        <p:spPr>
          <a:xfrm>
            <a:off x="8129275" y="4681675"/>
            <a:ext cx="941700" cy="356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 Result</a:t>
            </a:r>
            <a:endParaRPr/>
          </a:p>
        </p:txBody>
      </p:sp>
      <p:sp>
        <p:nvSpPr>
          <p:cNvPr id="1062" name="Google Shape;106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1875"/>
            <a:ext cx="9144001" cy="3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 Result</a:t>
            </a:r>
            <a:endParaRPr/>
          </a:p>
        </p:txBody>
      </p:sp>
      <p:sp>
        <p:nvSpPr>
          <p:cNvPr id="1069" name="Google Shape;106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5" y="1218284"/>
            <a:ext cx="9144000" cy="31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 Result</a:t>
            </a:r>
            <a:endParaRPr/>
          </a:p>
        </p:txBody>
      </p:sp>
      <p:sp>
        <p:nvSpPr>
          <p:cNvPr id="1076" name="Google Shape;107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5" y="1152250"/>
            <a:ext cx="9143999" cy="317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9"/>
          <p:cNvSpPr txBox="1"/>
          <p:nvPr>
            <p:ph type="ctrTitle"/>
          </p:nvPr>
        </p:nvSpPr>
        <p:spPr>
          <a:xfrm>
            <a:off x="603425" y="1794125"/>
            <a:ext cx="5339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7. User Experience  Enhancement </a:t>
            </a:r>
            <a:endParaRPr/>
          </a:p>
        </p:txBody>
      </p:sp>
      <p:sp>
        <p:nvSpPr>
          <p:cNvPr id="1083" name="Google Shape;1083;p19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3208bb1c29_0_1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Goal: </a:t>
            </a:r>
            <a:endParaRPr/>
          </a:p>
        </p:txBody>
      </p:sp>
      <p:sp>
        <p:nvSpPr>
          <p:cNvPr id="1089" name="Google Shape;1089;g13208bb1c29_0_12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g13208bb1c29_0_1294"/>
          <p:cNvSpPr txBox="1"/>
          <p:nvPr/>
        </p:nvSpPr>
        <p:spPr>
          <a:xfrm>
            <a:off x="453350" y="1261150"/>
            <a:ext cx="769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The most important measurement: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Find true pet (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Recall @ Matches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Precision Not Important?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Waste user concentration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How to enhance Precision?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What if no true matches in database?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Possible Solution: What about Return image by multiple turns?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b723c180f5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Return Image Process</a:t>
            </a:r>
            <a:endParaRPr/>
          </a:p>
        </p:txBody>
      </p:sp>
      <p:sp>
        <p:nvSpPr>
          <p:cNvPr id="1096" name="Google Shape;1096;gb723c180f5_0_6"/>
          <p:cNvSpPr txBox="1"/>
          <p:nvPr>
            <p:ph idx="12" type="sldNum"/>
          </p:nvPr>
        </p:nvSpPr>
        <p:spPr>
          <a:xfrm>
            <a:off x="82920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b723c180f5_0_6"/>
          <p:cNvSpPr/>
          <p:nvPr/>
        </p:nvSpPr>
        <p:spPr>
          <a:xfrm>
            <a:off x="504138" y="1770388"/>
            <a:ext cx="681900" cy="653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b723c180f5_0_6"/>
          <p:cNvSpPr txBox="1"/>
          <p:nvPr/>
        </p:nvSpPr>
        <p:spPr>
          <a:xfrm>
            <a:off x="303299" y="1276275"/>
            <a:ext cx="177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match</a:t>
            </a:r>
            <a:r>
              <a:rPr lang="en"/>
              <a:t>ed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9" name="Google Shape;1099;gb723c180f5_0_6"/>
          <p:cNvCxnSpPr/>
          <p:nvPr/>
        </p:nvCxnSpPr>
        <p:spPr>
          <a:xfrm flipH="1" rot="10800000">
            <a:off x="1455663" y="2095300"/>
            <a:ext cx="39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0" name="Google Shape;1100;gb723c180f5_0_6"/>
          <p:cNvSpPr/>
          <p:nvPr/>
        </p:nvSpPr>
        <p:spPr>
          <a:xfrm>
            <a:off x="2270138" y="1137863"/>
            <a:ext cx="4121400" cy="141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gb723c180f5_0_6"/>
          <p:cNvSpPr/>
          <p:nvPr/>
        </p:nvSpPr>
        <p:spPr>
          <a:xfrm>
            <a:off x="2500950" y="1677713"/>
            <a:ext cx="261900" cy="334800"/>
          </a:xfrm>
          <a:prstGeom prst="can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b723c180f5_0_6"/>
          <p:cNvSpPr/>
          <p:nvPr/>
        </p:nvSpPr>
        <p:spPr>
          <a:xfrm>
            <a:off x="3002275" y="1677713"/>
            <a:ext cx="261900" cy="334800"/>
          </a:xfrm>
          <a:prstGeom prst="can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gb723c180f5_0_6"/>
          <p:cNvCxnSpPr/>
          <p:nvPr/>
        </p:nvCxnSpPr>
        <p:spPr>
          <a:xfrm>
            <a:off x="3600788" y="1367288"/>
            <a:ext cx="0" cy="11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04" name="Google Shape;1104;gb723c180f5_0_6"/>
          <p:cNvSpPr/>
          <p:nvPr/>
        </p:nvSpPr>
        <p:spPr>
          <a:xfrm>
            <a:off x="3799563" y="1677713"/>
            <a:ext cx="218700" cy="3348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gb723c180f5_0_6"/>
          <p:cNvSpPr/>
          <p:nvPr/>
        </p:nvSpPr>
        <p:spPr>
          <a:xfrm>
            <a:off x="4346350" y="1674551"/>
            <a:ext cx="218700" cy="3348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b723c180f5_0_6"/>
          <p:cNvSpPr/>
          <p:nvPr/>
        </p:nvSpPr>
        <p:spPr>
          <a:xfrm>
            <a:off x="5222013" y="1688638"/>
            <a:ext cx="185700" cy="279900"/>
          </a:xfrm>
          <a:prstGeom prst="can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gb723c180f5_0_6"/>
          <p:cNvCxnSpPr/>
          <p:nvPr/>
        </p:nvCxnSpPr>
        <p:spPr>
          <a:xfrm>
            <a:off x="4801813" y="1350338"/>
            <a:ext cx="8100" cy="11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08" name="Google Shape;1108;gb723c180f5_0_6"/>
          <p:cNvSpPr/>
          <p:nvPr/>
        </p:nvSpPr>
        <p:spPr>
          <a:xfrm>
            <a:off x="5523438" y="1661188"/>
            <a:ext cx="185700" cy="334800"/>
          </a:xfrm>
          <a:prstGeom prst="can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b723c180f5_0_6"/>
          <p:cNvSpPr/>
          <p:nvPr/>
        </p:nvSpPr>
        <p:spPr>
          <a:xfrm>
            <a:off x="5824863" y="1674838"/>
            <a:ext cx="218700" cy="307500"/>
          </a:xfrm>
          <a:prstGeom prst="can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gb723c180f5_0_6"/>
          <p:cNvCxnSpPr/>
          <p:nvPr/>
        </p:nvCxnSpPr>
        <p:spPr>
          <a:xfrm>
            <a:off x="2776489" y="2738938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11" name="Google Shape;1111;gb723c180f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7487" y="3220575"/>
            <a:ext cx="833475" cy="8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b723c180f5_0_6"/>
          <p:cNvSpPr txBox="1"/>
          <p:nvPr/>
        </p:nvSpPr>
        <p:spPr>
          <a:xfrm>
            <a:off x="2388738" y="1363413"/>
            <a:ext cx="1128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matches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b723c180f5_0_6"/>
          <p:cNvSpPr txBox="1"/>
          <p:nvPr/>
        </p:nvSpPr>
        <p:spPr>
          <a:xfrm>
            <a:off x="3600788" y="1385763"/>
            <a:ext cx="1284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Matches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b723c180f5_0_6"/>
          <p:cNvSpPr txBox="1"/>
          <p:nvPr/>
        </p:nvSpPr>
        <p:spPr>
          <a:xfrm>
            <a:off x="4997663" y="1350338"/>
            <a:ext cx="1128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 Matches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b723c180f5_0_6"/>
          <p:cNvSpPr txBox="1"/>
          <p:nvPr/>
        </p:nvSpPr>
        <p:spPr>
          <a:xfrm>
            <a:off x="1125713" y="2787075"/>
            <a:ext cx="1284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return strong matches to users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gb723c180f5_0_6"/>
          <p:cNvCxnSpPr/>
          <p:nvPr/>
        </p:nvCxnSpPr>
        <p:spPr>
          <a:xfrm>
            <a:off x="2776501" y="4043101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17" name="Google Shape;1117;gb723c180f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5513" y="3220575"/>
            <a:ext cx="833475" cy="8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8" name="Google Shape;1118;gb723c180f5_0_6"/>
          <p:cNvCxnSpPr>
            <a:stCxn id="1111" idx="3"/>
            <a:endCxn id="1117" idx="1"/>
          </p:cNvCxnSpPr>
          <p:nvPr/>
        </p:nvCxnSpPr>
        <p:spPr>
          <a:xfrm>
            <a:off x="3170962" y="3637312"/>
            <a:ext cx="5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9" name="Google Shape;1119;gb723c180f5_0_6"/>
          <p:cNvSpPr txBox="1"/>
          <p:nvPr/>
        </p:nvSpPr>
        <p:spPr>
          <a:xfrm>
            <a:off x="3170963" y="3220575"/>
            <a:ext cx="569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Find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b723c180f5_0_6"/>
          <p:cNvSpPr txBox="1"/>
          <p:nvPr/>
        </p:nvSpPr>
        <p:spPr>
          <a:xfrm>
            <a:off x="1986163" y="4098600"/>
            <a:ext cx="68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gb723c180f5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0163" y="4478600"/>
            <a:ext cx="392700" cy="401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Google Shape;1122;gb723c180f5_0_6"/>
          <p:cNvCxnSpPr/>
          <p:nvPr/>
        </p:nvCxnSpPr>
        <p:spPr>
          <a:xfrm>
            <a:off x="4143139" y="2738938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3" name="Google Shape;1123;gb723c180f5_0_6"/>
          <p:cNvSpPr txBox="1"/>
          <p:nvPr/>
        </p:nvSpPr>
        <p:spPr>
          <a:xfrm>
            <a:off x="4223438" y="2672513"/>
            <a:ext cx="739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potential matches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4" name="Google Shape;1124;gb723c180f5_0_6"/>
          <p:cNvCxnSpPr/>
          <p:nvPr/>
        </p:nvCxnSpPr>
        <p:spPr>
          <a:xfrm>
            <a:off x="4143126" y="4043101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25" name="Google Shape;1125;gb723c180f5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788" y="4478600"/>
            <a:ext cx="392700" cy="401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gb723c180f5_0_6"/>
          <p:cNvCxnSpPr/>
          <p:nvPr/>
        </p:nvCxnSpPr>
        <p:spPr>
          <a:xfrm>
            <a:off x="4758661" y="3637337"/>
            <a:ext cx="5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7" name="Google Shape;1127;gb723c180f5_0_6"/>
          <p:cNvSpPr txBox="1"/>
          <p:nvPr/>
        </p:nvSpPr>
        <p:spPr>
          <a:xfrm>
            <a:off x="4758663" y="3220600"/>
            <a:ext cx="569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Find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b723c180f5_0_6"/>
          <p:cNvSpPr txBox="1"/>
          <p:nvPr/>
        </p:nvSpPr>
        <p:spPr>
          <a:xfrm>
            <a:off x="5026313" y="2061500"/>
            <a:ext cx="107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b723c180f5_0_6"/>
          <p:cNvSpPr/>
          <p:nvPr/>
        </p:nvSpPr>
        <p:spPr>
          <a:xfrm>
            <a:off x="5392863" y="3506975"/>
            <a:ext cx="1579067" cy="23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Ask More Information</a:t>
            </a:r>
          </a:p>
        </p:txBody>
      </p:sp>
      <p:cxnSp>
        <p:nvCxnSpPr>
          <p:cNvPr id="1130" name="Google Shape;1130;gb723c180f5_0_6"/>
          <p:cNvCxnSpPr/>
          <p:nvPr/>
        </p:nvCxnSpPr>
        <p:spPr>
          <a:xfrm rot="10800000">
            <a:off x="4720238" y="3762500"/>
            <a:ext cx="554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1" name="Google Shape;1131;gb723c180f5_0_6"/>
          <p:cNvCxnSpPr/>
          <p:nvPr/>
        </p:nvCxnSpPr>
        <p:spPr>
          <a:xfrm>
            <a:off x="6225763" y="3773763"/>
            <a:ext cx="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32" name="Google Shape;1132;gb723c180f5_0_6"/>
          <p:cNvSpPr/>
          <p:nvPr/>
        </p:nvSpPr>
        <p:spPr>
          <a:xfrm>
            <a:off x="5537938" y="4041300"/>
            <a:ext cx="14340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</a:t>
            </a:r>
            <a:r>
              <a:rPr lang="en" sz="1000"/>
              <a:t>M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ore pet images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3" name="Google Shape;1133;gb723c180f5_0_6"/>
          <p:cNvCxnSpPr/>
          <p:nvPr/>
        </p:nvCxnSpPr>
        <p:spPr>
          <a:xfrm>
            <a:off x="7154138" y="3718525"/>
            <a:ext cx="2943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4" name="Google Shape;1134;gb723c180f5_0_6"/>
          <p:cNvSpPr/>
          <p:nvPr/>
        </p:nvSpPr>
        <p:spPr>
          <a:xfrm>
            <a:off x="7555788" y="2738950"/>
            <a:ext cx="1284900" cy="1504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lang="en" sz="1100"/>
              <a:t>Verification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gb723c180f5_0_6"/>
          <p:cNvSpPr txBox="1"/>
          <p:nvPr/>
        </p:nvSpPr>
        <p:spPr>
          <a:xfrm>
            <a:off x="7012663" y="3369700"/>
            <a:ext cx="6537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gb723c180f5_0_6">
            <a:hlinkClick action="ppaction://hlinksldjump" r:id="rId7"/>
          </p:cNvPr>
          <p:cNvSpPr/>
          <p:nvPr/>
        </p:nvSpPr>
        <p:spPr>
          <a:xfrm>
            <a:off x="8001525" y="4758325"/>
            <a:ext cx="492000" cy="20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b723c180f5_0_3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Output Scores</a:t>
            </a:r>
            <a:endParaRPr/>
          </a:p>
        </p:txBody>
      </p:sp>
      <p:sp>
        <p:nvSpPr>
          <p:cNvPr id="1142" name="Google Shape;1142;gb723c180f5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3" name="Google Shape;1143;gb723c180f5_0_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0125" y="1017725"/>
            <a:ext cx="55673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3208bb1c29_0_1303"/>
          <p:cNvSpPr txBox="1"/>
          <p:nvPr>
            <p:ph type="title"/>
          </p:nvPr>
        </p:nvSpPr>
        <p:spPr>
          <a:xfrm>
            <a:off x="311700" y="14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</a:t>
            </a:r>
            <a:r>
              <a:rPr lang="en"/>
              <a:t> Cutoff (Threshold)</a:t>
            </a:r>
            <a:endParaRPr/>
          </a:p>
        </p:txBody>
      </p:sp>
      <p:sp>
        <p:nvSpPr>
          <p:cNvPr id="1149" name="Google Shape;1149;g13208bb1c29_0_13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0" name="Google Shape;1150;g13208bb1c29_0_1303"/>
          <p:cNvSpPr txBox="1"/>
          <p:nvPr/>
        </p:nvSpPr>
        <p:spPr>
          <a:xfrm>
            <a:off x="436950" y="712750"/>
            <a:ext cx="8168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Treat as a hyperparameter: (Fixed)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Draw Elbow Curve to tune the best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Problem: </a:t>
            </a:r>
            <a:r>
              <a:rPr lang="en">
                <a:solidFill>
                  <a:schemeClr val="dk1"/>
                </a:solidFill>
              </a:rPr>
              <a:t>high </a:t>
            </a:r>
            <a:r>
              <a:rPr lang="en"/>
              <a:t>performance variance           Pet face characteristics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Some of pets are easy to find by nature; but some of the pets are hard to find, so need more images return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Treat as a variable (Dynamic)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Hypothesis</a:t>
            </a:r>
            <a:r>
              <a:rPr lang="en"/>
              <a:t> test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Cluster </a:t>
            </a:r>
            <a:r>
              <a:rPr lang="en"/>
              <a:t>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13208bb1c29_0_1303"/>
          <p:cNvSpPr/>
          <p:nvPr/>
        </p:nvSpPr>
        <p:spPr>
          <a:xfrm>
            <a:off x="4417200" y="1268050"/>
            <a:ext cx="309600" cy="166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g13208bb1c29_0_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25" y="2731400"/>
            <a:ext cx="6195825" cy="236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3d50f6d3f_7_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3. Final Product </a:t>
            </a:r>
            <a:endParaRPr/>
          </a:p>
        </p:txBody>
      </p:sp>
      <p:sp>
        <p:nvSpPr>
          <p:cNvPr id="435" name="Google Shape;435;g133d50f6d3f_7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g133d50f6d3f_7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50" y="942800"/>
            <a:ext cx="5778893" cy="41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3208bb1c29_0_15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158" name="Google Shape;1158;g13208bb1c29_0_15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59" name="Google Shape;1159;g13208bb1c29_0_1579"/>
          <p:cNvGraphicFramePr/>
          <p:nvPr/>
        </p:nvGraphicFramePr>
        <p:xfrm>
          <a:off x="440025" y="127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{6D4DC1D4-2A00-4257-AB2D-BD3DB7602099}</a:tableStyleId>
              </a:tblPr>
              <a:tblGrid>
                <a:gridCol w="1940375"/>
                <a:gridCol w="2028750"/>
                <a:gridCol w="2216525"/>
              </a:tblGrid>
              <a:tr h="61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Fix Return Approach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(Strong: 35 </a:t>
                      </a:r>
                      <a:r>
                        <a:rPr lang="en"/>
                        <a:t>images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Potential: 32 images</a:t>
                      </a:r>
                      <a:r>
                        <a:rPr lang="en"/>
                        <a:t>)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Approach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Recall @ Strong Matches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0.952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Average Recall @ Potential Matches + Strong Matches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208bb1c29_0_1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Verification v.s. Recognition</a:t>
            </a:r>
            <a:endParaRPr/>
          </a:p>
        </p:txBody>
      </p:sp>
      <p:sp>
        <p:nvSpPr>
          <p:cNvPr id="1165" name="Google Shape;1165;g13208bb1c29_0_15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66" name="Google Shape;1166;g13208bb1c29_0_1585"/>
          <p:cNvGraphicFramePr/>
          <p:nvPr/>
        </p:nvGraphicFramePr>
        <p:xfrm>
          <a:off x="559375" y="10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{6D4DC1D4-2A00-4257-AB2D-BD3DB7602099}</a:tableStyleId>
              </a:tblPr>
              <a:tblGrid>
                <a:gridCol w="2232475"/>
                <a:gridCol w="2334100"/>
                <a:gridCol w="2550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 Verification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 Recognition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Recall @ Strong Matches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0.952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Average Recall @ Potential Matches + Strong Matches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Prediction time spend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little Bit Slow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# replied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7" name="Google Shape;1167;g13208bb1c29_0_1585"/>
          <p:cNvSpPr txBox="1"/>
          <p:nvPr/>
        </p:nvSpPr>
        <p:spPr>
          <a:xfrm>
            <a:off x="559375" y="4045225"/>
            <a:ext cx="7394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Offline Model Performance between face recognition and verification is similar. (although face recognition looks a little bit)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Computational advantage might be diluted by rule based categorical filters.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(*) Apply face verification for back-up “review”. </a:t>
            </a:r>
            <a:endParaRPr sz="1100"/>
          </a:p>
        </p:txBody>
      </p:sp>
      <p:sp>
        <p:nvSpPr>
          <p:cNvPr id="1168" name="Google Shape;1168;g13208bb1c29_0_1585">
            <a:hlinkClick action="ppaction://hlinksldjump" r:id="rId3"/>
          </p:cNvPr>
          <p:cNvSpPr/>
          <p:nvPr/>
        </p:nvSpPr>
        <p:spPr>
          <a:xfrm>
            <a:off x="8562000" y="4537850"/>
            <a:ext cx="582000" cy="572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13208bb1c29_0_1585">
            <a:hlinkClick action="ppaction://hlinksldjump" r:id="rId4"/>
          </p:cNvPr>
          <p:cNvSpPr/>
          <p:nvPr/>
        </p:nvSpPr>
        <p:spPr>
          <a:xfrm>
            <a:off x="8000175" y="4747225"/>
            <a:ext cx="515700" cy="22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208bb1c29_0_1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Summary </a:t>
            </a:r>
            <a:endParaRPr/>
          </a:p>
        </p:txBody>
      </p:sp>
      <p:sp>
        <p:nvSpPr>
          <p:cNvPr id="1175" name="Google Shape;1175;g13208bb1c29_0_15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g13208bb1c29_0_1590"/>
          <p:cNvSpPr/>
          <p:nvPr/>
        </p:nvSpPr>
        <p:spPr>
          <a:xfrm>
            <a:off x="3057325" y="1448475"/>
            <a:ext cx="1707900" cy="56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Finding Model</a:t>
            </a:r>
            <a:endParaRPr/>
          </a:p>
        </p:txBody>
      </p:sp>
      <p:sp>
        <p:nvSpPr>
          <p:cNvPr id="1177" name="Google Shape;1177;g13208bb1c29_0_1590"/>
          <p:cNvSpPr/>
          <p:nvPr/>
        </p:nvSpPr>
        <p:spPr>
          <a:xfrm>
            <a:off x="606075" y="2429200"/>
            <a:ext cx="1514400" cy="5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Verification</a:t>
            </a:r>
            <a:endParaRPr/>
          </a:p>
        </p:txBody>
      </p:sp>
      <p:sp>
        <p:nvSpPr>
          <p:cNvPr id="1178" name="Google Shape;1178;g13208bb1c29_0_1590"/>
          <p:cNvSpPr/>
          <p:nvPr/>
        </p:nvSpPr>
        <p:spPr>
          <a:xfrm>
            <a:off x="6050200" y="2435775"/>
            <a:ext cx="1487700" cy="587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</a:t>
            </a:r>
            <a:endParaRPr/>
          </a:p>
        </p:txBody>
      </p:sp>
      <p:cxnSp>
        <p:nvCxnSpPr>
          <p:cNvPr id="1179" name="Google Shape;1179;g13208bb1c29_0_1590"/>
          <p:cNvCxnSpPr>
            <a:stCxn id="1176" idx="2"/>
            <a:endCxn id="1177" idx="0"/>
          </p:cNvCxnSpPr>
          <p:nvPr/>
        </p:nvCxnSpPr>
        <p:spPr>
          <a:xfrm rot="5400000">
            <a:off x="2427175" y="945075"/>
            <a:ext cx="420300" cy="2547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g13208bb1c29_0_1590"/>
          <p:cNvCxnSpPr>
            <a:stCxn id="1176" idx="2"/>
            <a:endCxn id="1178" idx="0"/>
          </p:cNvCxnSpPr>
          <p:nvPr/>
        </p:nvCxnSpPr>
        <p:spPr>
          <a:xfrm flipH="1" rot="-5400000">
            <a:off x="5139175" y="780975"/>
            <a:ext cx="426900" cy="28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g13208bb1c29_0_1590"/>
          <p:cNvSpPr/>
          <p:nvPr/>
        </p:nvSpPr>
        <p:spPr>
          <a:xfrm>
            <a:off x="649425" y="3556575"/>
            <a:ext cx="1427700" cy="653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Net</a:t>
            </a:r>
            <a:r>
              <a:rPr lang="en"/>
              <a:t> + PCA + SVM</a:t>
            </a:r>
            <a:endParaRPr/>
          </a:p>
        </p:txBody>
      </p:sp>
      <p:sp>
        <p:nvSpPr>
          <p:cNvPr id="1182" name="Google Shape;1182;g13208bb1c29_0_1590"/>
          <p:cNvSpPr/>
          <p:nvPr/>
        </p:nvSpPr>
        <p:spPr>
          <a:xfrm>
            <a:off x="6106900" y="3586575"/>
            <a:ext cx="1374300" cy="653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Anchor Loss</a:t>
            </a:r>
            <a:endParaRPr/>
          </a:p>
        </p:txBody>
      </p:sp>
      <p:cxnSp>
        <p:nvCxnSpPr>
          <p:cNvPr id="1183" name="Google Shape;1183;g13208bb1c29_0_1590"/>
          <p:cNvCxnSpPr>
            <a:stCxn id="1177" idx="2"/>
            <a:endCxn id="1181" idx="0"/>
          </p:cNvCxnSpPr>
          <p:nvPr/>
        </p:nvCxnSpPr>
        <p:spPr>
          <a:xfrm>
            <a:off x="1363275" y="2962900"/>
            <a:ext cx="0" cy="5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g13208bb1c29_0_1590"/>
          <p:cNvCxnSpPr>
            <a:stCxn id="1178" idx="2"/>
            <a:endCxn id="1182" idx="0"/>
          </p:cNvCxnSpPr>
          <p:nvPr/>
        </p:nvCxnSpPr>
        <p:spPr>
          <a:xfrm>
            <a:off x="6794050" y="3022875"/>
            <a:ext cx="0" cy="56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5" name="Google Shape;1185;g13208bb1c29_0_1590"/>
          <p:cNvSpPr txBox="1"/>
          <p:nvPr/>
        </p:nvSpPr>
        <p:spPr>
          <a:xfrm>
            <a:off x="2328725" y="2439625"/>
            <a:ext cx="13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  <p:sp>
        <p:nvSpPr>
          <p:cNvPr id="1186" name="Google Shape;1186;g13208bb1c29_0_1590"/>
          <p:cNvSpPr txBox="1"/>
          <p:nvPr/>
        </p:nvSpPr>
        <p:spPr>
          <a:xfrm>
            <a:off x="7788525" y="2513125"/>
            <a:ext cx="12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ne-to-many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3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23"/>
          <p:cNvSpPr txBox="1"/>
          <p:nvPr>
            <p:ph idx="4294967295" type="ctrTitle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Thanks!</a:t>
            </a:r>
            <a:endParaRPr b="0" i="0" sz="6000" u="none" cap="none" strike="noStrik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93" name="Google Shape;1193;p23"/>
          <p:cNvSpPr txBox="1"/>
          <p:nvPr>
            <p:ph idx="4294967295" type="subTitle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b="0" i="0" sz="2400" u="none" cap="none" strike="noStrike">
              <a:solidFill>
                <a:schemeClr val="dk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194" name="Google Shape;1194;p23"/>
          <p:cNvPicPr preferRelativeResize="0"/>
          <p:nvPr/>
        </p:nvPicPr>
        <p:blipFill rotWithShape="1">
          <a:blip r:embed="rId3">
            <a:alphaModFix/>
          </a:blip>
          <a:srcRect b="0" l="0" r="62099" t="0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33d670d055_0_21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g133d670d055_0_21"/>
          <p:cNvSpPr txBox="1"/>
          <p:nvPr/>
        </p:nvSpPr>
        <p:spPr>
          <a:xfrm>
            <a:off x="1340825" y="1348150"/>
            <a:ext cx="695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https://github.com/DS-XL/Pet-Face-Deep-Recognition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Medium: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Business: https://medium.com/pet-face-deep-recognition/product-design-process-c51442f53257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https://medium.com/@hbdkfklc/algorithm-design-fa2156e983c</a:t>
            </a:r>
            <a:r>
              <a:rPr lang="en"/>
              <a:t>6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acb474488d_0_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acb474488d_0_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07" name="Google Shape;1207;gacb474488d_0_192"/>
          <p:cNvSpPr txBox="1"/>
          <p:nvPr/>
        </p:nvSpPr>
        <p:spPr>
          <a:xfrm>
            <a:off x="1109775" y="1466800"/>
            <a:ext cx="73149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https://towardsdatascience.com/breaking-down-mean-average-precision-map-ae462f623a52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https://jonathan-hui.medium.com/map-mean-average-precision-for-object-detection-45c121a31173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https://cocodataset.org/#detection-eval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https://blog.csdn.net/catscanner/article/details/104097467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https://mropengate.blogspot.com/2018/06/yolo-yolov3.html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https://darren1231.pixnet.net/blog/post/349397434-object-detection%E7%9A%84%E7%94%B1%E4%BE%86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https://medium.com/cubo-ai/%E7%89%A9%E9%AB%94%E5%81%B5%E6%B8%AC-object-detection-740096ec4540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3d50f6d3f_7_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4.Something you </a:t>
            </a:r>
            <a:r>
              <a:rPr lang="en"/>
              <a:t>should</a:t>
            </a:r>
            <a:r>
              <a:rPr lang="en"/>
              <a:t> think about</a:t>
            </a:r>
            <a:endParaRPr/>
          </a:p>
        </p:txBody>
      </p:sp>
      <p:sp>
        <p:nvSpPr>
          <p:cNvPr id="442" name="Google Shape;442;g133d50f6d3f_7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g133d50f6d3f_7_124"/>
          <p:cNvSpPr txBox="1"/>
          <p:nvPr/>
        </p:nvSpPr>
        <p:spPr>
          <a:xfrm>
            <a:off x="871174" y="1576400"/>
            <a:ext cx="6237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did Product owner/team </a:t>
            </a:r>
            <a:r>
              <a:rPr lang="en"/>
              <a:t>do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did those </a:t>
            </a:r>
            <a:r>
              <a:rPr lang="en"/>
              <a:t>design&amp;analysis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influence the tech team？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/>
              <a:t>What kind of stuff did product team deliver to tech team?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3d50f6d3f_7_130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Product Design</a:t>
            </a:r>
            <a:endParaRPr/>
          </a:p>
        </p:txBody>
      </p:sp>
      <p:sp>
        <p:nvSpPr>
          <p:cNvPr id="449" name="Google Shape;449;g133d50f6d3f_7_130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Background &amp; Design &amp;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